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handoutMasterIdLst>
    <p:handoutMasterId r:id="rId18"/>
  </p:handoutMasterIdLst>
  <p:sldIdLst>
    <p:sldId id="257" r:id="rId5"/>
    <p:sldId id="350" r:id="rId6"/>
    <p:sldId id="351" r:id="rId7"/>
    <p:sldId id="353" r:id="rId8"/>
    <p:sldId id="373" r:id="rId9"/>
    <p:sldId id="365" r:id="rId10"/>
    <p:sldId id="354" r:id="rId11"/>
    <p:sldId id="355" r:id="rId12"/>
    <p:sldId id="364" r:id="rId13"/>
    <p:sldId id="356" r:id="rId14"/>
    <p:sldId id="358" r:id="rId15"/>
    <p:sldId id="359" r:id="rId16"/>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2">
          <p15:clr>
            <a:srgbClr val="A4A3A4"/>
          </p15:clr>
        </p15:guide>
        <p15:guide id="2" pos="219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913F"/>
    <a:srgbClr val="E67817"/>
    <a:srgbClr val="FF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14" autoAdjust="0"/>
  </p:normalViewPr>
  <p:slideViewPr>
    <p:cSldViewPr snapToGrid="0">
      <p:cViewPr varScale="1">
        <p:scale>
          <a:sx n="69" d="100"/>
          <a:sy n="69" d="100"/>
        </p:scale>
        <p:origin x="1205" y="38"/>
      </p:cViewPr>
      <p:guideLst>
        <p:guide orient="horz" pos="2160"/>
        <p:guide pos="3840"/>
      </p:guideLst>
    </p:cSldViewPr>
  </p:slideViewPr>
  <p:notesTextViewPr>
    <p:cViewPr>
      <p:scale>
        <a:sx n="1" d="1"/>
        <a:sy n="1" d="1"/>
      </p:scale>
      <p:origin x="0" y="0"/>
    </p:cViewPr>
  </p:notesTextViewPr>
  <p:notesViewPr>
    <p:cSldViewPr snapToGrid="0">
      <p:cViewPr varScale="1">
        <p:scale>
          <a:sx n="55" d="100"/>
          <a:sy n="55" d="100"/>
        </p:scale>
        <p:origin x="-2892" y="-84"/>
      </p:cViewPr>
      <p:guideLst>
        <p:guide orient="horz" pos="2932"/>
        <p:guide pos="219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7072"/>
          </a:xfrm>
          <a:prstGeom prst="rect">
            <a:avLst/>
          </a:prstGeom>
        </p:spPr>
        <p:txBody>
          <a:bodyPr vert="horz" lIns="92930" tIns="46465" rIns="92930" bIns="46465" rtlCol="0"/>
          <a:lstStyle>
            <a:lvl1pPr algn="r">
              <a:defRPr sz="1200"/>
            </a:lvl1pPr>
          </a:lstStyle>
          <a:p>
            <a:fld id="{938537A3-A6F7-4783-BDB6-7DC0BEEEEEC0}" type="datetimeFigureOut">
              <a:rPr lang="en-US" smtClean="0"/>
              <a:pPr/>
              <a:t>9/8/2025</a:t>
            </a:fld>
            <a:endParaRPr lang="en-US"/>
          </a:p>
        </p:txBody>
      </p:sp>
      <p:sp>
        <p:nvSpPr>
          <p:cNvPr id="4" name="Footer Placeholder 3"/>
          <p:cNvSpPr>
            <a:spLocks noGrp="1"/>
          </p:cNvSpPr>
          <p:nvPr>
            <p:ph type="ftr" sz="quarter" idx="2"/>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30"/>
            <a:ext cx="3013763" cy="467071"/>
          </a:xfrm>
          <a:prstGeom prst="rect">
            <a:avLst/>
          </a:prstGeom>
        </p:spPr>
        <p:txBody>
          <a:bodyPr vert="horz" lIns="92930" tIns="46465" rIns="92930" bIns="46465" rtlCol="0" anchor="b"/>
          <a:lstStyle>
            <a:lvl1pPr algn="r">
              <a:defRPr sz="1200"/>
            </a:lvl1pPr>
          </a:lstStyle>
          <a:p>
            <a:fld id="{AB61F01D-6436-450D-994C-43E6949FEE88}" type="slidenum">
              <a:rPr lang="en-US" smtClean="0"/>
              <a:pPr/>
              <a:t>‹#›</a:t>
            </a:fld>
            <a:endParaRPr lang="en-US"/>
          </a:p>
        </p:txBody>
      </p:sp>
    </p:spTree>
    <p:extLst>
      <p:ext uri="{BB962C8B-B14F-4D97-AF65-F5344CB8AC3E}">
        <p14:creationId xmlns:p14="http://schemas.microsoft.com/office/powerpoint/2010/main" val="3284805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7072"/>
          </a:xfrm>
          <a:prstGeom prst="rect">
            <a:avLst/>
          </a:prstGeom>
        </p:spPr>
        <p:txBody>
          <a:bodyPr vert="horz" lIns="92930" tIns="46465" rIns="92930" bIns="46465" rtlCol="0"/>
          <a:lstStyle>
            <a:lvl1pPr algn="r">
              <a:defRPr sz="1200"/>
            </a:lvl1pPr>
          </a:lstStyle>
          <a:p>
            <a:fld id="{295D91E2-2157-41B9-9656-13242E48E25E}" type="datetimeFigureOut">
              <a:rPr lang="en-US" smtClean="0"/>
              <a:pPr/>
              <a:t>9/8/2025</a:t>
            </a:fld>
            <a:endParaRPr lang="en-US"/>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80004"/>
            <a:ext cx="5563870" cy="3665458"/>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7071"/>
          </a:xfrm>
          <a:prstGeom prst="rect">
            <a:avLst/>
          </a:prstGeom>
        </p:spPr>
        <p:txBody>
          <a:bodyPr vert="horz" lIns="92930" tIns="46465" rIns="92930" bIns="46465" rtlCol="0" anchor="b"/>
          <a:lstStyle>
            <a:lvl1pPr algn="r">
              <a:defRPr sz="1200"/>
            </a:lvl1pPr>
          </a:lstStyle>
          <a:p>
            <a:fld id="{81ED2424-9EC9-4358-8FD4-490518D6AFB9}" type="slidenum">
              <a:rPr lang="en-US" smtClean="0"/>
              <a:pPr/>
              <a:t>‹#›</a:t>
            </a:fld>
            <a:endParaRPr lang="en-US"/>
          </a:p>
        </p:txBody>
      </p:sp>
    </p:spTree>
    <p:extLst>
      <p:ext uri="{BB962C8B-B14F-4D97-AF65-F5344CB8AC3E}">
        <p14:creationId xmlns:p14="http://schemas.microsoft.com/office/powerpoint/2010/main" val="2027536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ED2424-9EC9-4358-8FD4-490518D6AFB9}" type="slidenum">
              <a:rPr lang="en-US" smtClean="0"/>
              <a:pPr/>
              <a:t>4</a:t>
            </a:fld>
            <a:endParaRPr lang="en-US"/>
          </a:p>
        </p:txBody>
      </p:sp>
    </p:spTree>
    <p:extLst>
      <p:ext uri="{BB962C8B-B14F-4D97-AF65-F5344CB8AC3E}">
        <p14:creationId xmlns:p14="http://schemas.microsoft.com/office/powerpoint/2010/main" val="221349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ED2424-9EC9-4358-8FD4-490518D6AFB9}" type="slidenum">
              <a:rPr lang="en-US" smtClean="0"/>
              <a:pPr/>
              <a:t>8</a:t>
            </a:fld>
            <a:endParaRPr lang="en-US"/>
          </a:p>
        </p:txBody>
      </p:sp>
    </p:spTree>
    <p:extLst>
      <p:ext uri="{BB962C8B-B14F-4D97-AF65-F5344CB8AC3E}">
        <p14:creationId xmlns:p14="http://schemas.microsoft.com/office/powerpoint/2010/main" val="3997412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ED2424-9EC9-4358-8FD4-490518D6AFB9}" type="slidenum">
              <a:rPr lang="en-US" smtClean="0"/>
              <a:pPr/>
              <a:t>10</a:t>
            </a:fld>
            <a:endParaRPr lang="en-US"/>
          </a:p>
        </p:txBody>
      </p:sp>
    </p:spTree>
    <p:extLst>
      <p:ext uri="{BB962C8B-B14F-4D97-AF65-F5344CB8AC3E}">
        <p14:creationId xmlns:p14="http://schemas.microsoft.com/office/powerpoint/2010/main" val="126199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ED2424-9EC9-4358-8FD4-490518D6AFB9}" type="slidenum">
              <a:rPr lang="en-US" smtClean="0"/>
              <a:pPr/>
              <a:t>12</a:t>
            </a:fld>
            <a:endParaRPr lang="en-US"/>
          </a:p>
        </p:txBody>
      </p:sp>
    </p:spTree>
    <p:extLst>
      <p:ext uri="{BB962C8B-B14F-4D97-AF65-F5344CB8AC3E}">
        <p14:creationId xmlns:p14="http://schemas.microsoft.com/office/powerpoint/2010/main" val="15956203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60C33BFF-B6BB-4AF2-B32C-98D334C5136F}" type="datetime1">
              <a:rPr lang="en-US" smtClean="0"/>
              <a:t>9/8/2025</a:t>
            </a:fld>
            <a:endParaRPr lang="en-US" dirty="0"/>
          </a:p>
        </p:txBody>
      </p:sp>
      <p:sp>
        <p:nvSpPr>
          <p:cNvPr id="5" name="Footer Placeholder 4"/>
          <p:cNvSpPr>
            <a:spLocks noGrp="1"/>
          </p:cNvSpPr>
          <p:nvPr>
            <p:ph type="ftr" sz="quarter" idx="11"/>
          </p:nvPr>
        </p:nvSpPr>
        <p:spPr/>
        <p:txBody>
          <a:bodyPr/>
          <a:lstStyle/>
          <a:p>
            <a:r>
              <a:rPr lang="en-US" dirty="0"/>
              <a:t>Indira College of Engineering &amp; Management, </a:t>
            </a:r>
            <a:r>
              <a:rPr lang="en-US" dirty="0" err="1"/>
              <a:t>Parandwadi</a:t>
            </a:r>
            <a:endParaRPr lang="en-US" dirty="0"/>
          </a:p>
        </p:txBody>
      </p:sp>
      <p:sp>
        <p:nvSpPr>
          <p:cNvPr id="6" name="Slide Number Placeholder 5"/>
          <p:cNvSpPr>
            <a:spLocks noGrp="1"/>
          </p:cNvSpPr>
          <p:nvPr>
            <p:ph type="sldNum" sz="quarter" idx="12"/>
          </p:nvPr>
        </p:nvSpPr>
        <p:spPr/>
        <p:txBody>
          <a:bodyPr/>
          <a:lstStyle/>
          <a:p>
            <a:fld id="{ACB160E8-E870-46BA-8C3F-B490E99DB9E1}" type="slidenum">
              <a:rPr lang="en-US" smtClean="0"/>
              <a:pPr/>
              <a:t>‹#›</a:t>
            </a:fld>
            <a:endParaRPr lang="en-US" dirty="0"/>
          </a:p>
        </p:txBody>
      </p:sp>
      <p:pic>
        <p:nvPicPr>
          <p:cNvPr id="8" name="Picture 7"/>
          <p:cNvPicPr>
            <a:picLocks noChangeAspect="1"/>
          </p:cNvPicPr>
          <p:nvPr userDrawn="1"/>
        </p:nvPicPr>
        <p:blipFill>
          <a:blip r:embed="rId2" cstate="print"/>
          <a:stretch>
            <a:fillRect/>
          </a:stretch>
        </p:blipFill>
        <p:spPr>
          <a:xfrm>
            <a:off x="0" y="0"/>
            <a:ext cx="1524000" cy="1448081"/>
          </a:xfrm>
          <a:prstGeom prst="rect">
            <a:avLst/>
          </a:prstGeom>
        </p:spPr>
      </p:pic>
      <p:sp>
        <p:nvSpPr>
          <p:cNvPr id="19" name="Rectangle 18"/>
          <p:cNvSpPr/>
          <p:nvPr userDrawn="1"/>
        </p:nvSpPr>
        <p:spPr>
          <a:xfrm>
            <a:off x="558800" y="5832132"/>
            <a:ext cx="10985500" cy="6874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1598038" y="5992610"/>
            <a:ext cx="9751387" cy="646331"/>
          </a:xfrm>
          <a:prstGeom prst="rect">
            <a:avLst/>
          </a:prstGeom>
        </p:spPr>
        <p:txBody>
          <a:bodyPr wrap="none">
            <a:spAutoFit/>
          </a:bodyPr>
          <a:lstStyle/>
          <a:p>
            <a:r>
              <a:rPr lang="en-US" sz="3600" dirty="0"/>
              <a:t>Indira College of Engineering &amp;Management, Pune</a:t>
            </a:r>
          </a:p>
        </p:txBody>
      </p:sp>
      <p:grpSp>
        <p:nvGrpSpPr>
          <p:cNvPr id="20" name="Group 19"/>
          <p:cNvGrpSpPr/>
          <p:nvPr userDrawn="1"/>
        </p:nvGrpSpPr>
        <p:grpSpPr>
          <a:xfrm>
            <a:off x="846138" y="5838357"/>
            <a:ext cx="10519593" cy="172724"/>
            <a:chOff x="846138" y="6130457"/>
            <a:chExt cx="10519593" cy="172724"/>
          </a:xfrm>
        </p:grpSpPr>
        <p:sp>
          <p:nvSpPr>
            <p:cNvPr id="21" name="Rectangle 20"/>
            <p:cNvSpPr/>
            <p:nvPr/>
          </p:nvSpPr>
          <p:spPr>
            <a:xfrm>
              <a:off x="846907" y="6130457"/>
              <a:ext cx="10515600" cy="91440"/>
            </a:xfrm>
            <a:prstGeom prst="rect">
              <a:avLst/>
            </a:prstGeom>
            <a:solidFill>
              <a:srgbClr val="029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846138" y="6254136"/>
              <a:ext cx="10517981" cy="49045"/>
            </a:xfrm>
            <a:prstGeom prst="rect">
              <a:avLst/>
            </a:prstGeom>
            <a:solidFill>
              <a:srgbClr val="E6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846138" y="6223270"/>
              <a:ext cx="10519593" cy="182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userDrawn="1"/>
        </p:nvGrpSpPr>
        <p:grpSpPr>
          <a:xfrm>
            <a:off x="3322263" y="3441517"/>
            <a:ext cx="5388667" cy="196204"/>
            <a:chOff x="3322263" y="3441517"/>
            <a:chExt cx="5388667" cy="196204"/>
          </a:xfrm>
        </p:grpSpPr>
        <p:grpSp>
          <p:nvGrpSpPr>
            <p:cNvPr id="11" name="Group 10"/>
            <p:cNvGrpSpPr/>
            <p:nvPr userDrawn="1"/>
          </p:nvGrpSpPr>
          <p:grpSpPr>
            <a:xfrm>
              <a:off x="8528050" y="3441517"/>
              <a:ext cx="182880" cy="182880"/>
              <a:chOff x="11349807" y="6251573"/>
              <a:chExt cx="351692" cy="356616"/>
            </a:xfrm>
          </p:grpSpPr>
          <p:sp>
            <p:nvSpPr>
              <p:cNvPr id="12" name="Oval 11"/>
              <p:cNvSpPr/>
              <p:nvPr userDrawn="1"/>
            </p:nvSpPr>
            <p:spPr>
              <a:xfrm>
                <a:off x="11349807" y="6251573"/>
                <a:ext cx="351692" cy="356616"/>
              </a:xfrm>
              <a:prstGeom prst="ellipse">
                <a:avLst/>
              </a:prstGeom>
              <a:blipFill dpi="0" rotWithShape="1">
                <a:blip r:embed="rId3">
                  <a:alphaModFix amt="75000"/>
                </a:blip>
                <a:srcRect/>
                <a:tile tx="0" ty="0" sx="100000" sy="100000" flip="none" algn="tl"/>
              </a:blipFill>
              <a:ln>
                <a:noFill/>
              </a:ln>
              <a:effectLst>
                <a:outerShdw blurRad="50800" dist="76200" dir="2700000" algn="tl" rotWithShape="0">
                  <a:srgbClr val="00B05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11438785" y="6343013"/>
                <a:ext cx="173736" cy="17373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3322263" y="3454841"/>
              <a:ext cx="182880" cy="182880"/>
              <a:chOff x="490501" y="6264206"/>
              <a:chExt cx="351692" cy="356616"/>
            </a:xfrm>
          </p:grpSpPr>
          <p:sp>
            <p:nvSpPr>
              <p:cNvPr id="15" name="Oval 14"/>
              <p:cNvSpPr/>
              <p:nvPr userDrawn="1"/>
            </p:nvSpPr>
            <p:spPr>
              <a:xfrm>
                <a:off x="490501" y="6264206"/>
                <a:ext cx="351692" cy="356616"/>
              </a:xfrm>
              <a:prstGeom prst="ellipse">
                <a:avLst/>
              </a:prstGeom>
              <a:blipFill dpi="0" rotWithShape="1">
                <a:blip r:embed="rId3">
                  <a:alphaModFix amt="75000"/>
                </a:blip>
                <a:srcRect/>
                <a:tile tx="0" ty="0" sx="100000" sy="100000" flip="none" algn="tl"/>
              </a:blipFill>
              <a:ln>
                <a:noFill/>
              </a:ln>
              <a:effectLst>
                <a:outerShdw blurRad="50800" dist="76200" dir="8100000" algn="tr" rotWithShape="0">
                  <a:srgbClr val="00B05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579479" y="6355646"/>
                <a:ext cx="173736" cy="17373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Picture 23"/>
            <p:cNvPicPr>
              <a:picLocks noChangeAspect="1"/>
            </p:cNvPicPr>
            <p:nvPr userDrawn="1"/>
          </p:nvPicPr>
          <p:blipFill>
            <a:blip r:embed="rId4"/>
            <a:stretch>
              <a:fillRect/>
            </a:stretch>
          </p:blipFill>
          <p:spPr>
            <a:xfrm>
              <a:off x="3496669" y="3508318"/>
              <a:ext cx="5038344" cy="81782"/>
            </a:xfrm>
            <a:prstGeom prst="rect">
              <a:avLst/>
            </a:prstGeom>
          </p:spPr>
        </p:pic>
      </p:grpSp>
    </p:spTree>
    <p:extLst>
      <p:ext uri="{BB962C8B-B14F-4D97-AF65-F5344CB8AC3E}">
        <p14:creationId xmlns:p14="http://schemas.microsoft.com/office/powerpoint/2010/main" val="373435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0DD4AD-667F-40E4-9808-7F64AA55750A}"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701965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1AC4DC-B657-4EA9-911E-8E90666D7D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4263827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dirty="0"/>
              <a:t>Indira College of Engineering &amp; Management, </a:t>
            </a:r>
            <a:r>
              <a:rPr lang="en-US" dirty="0" err="1"/>
              <a:t>Parandwadi</a:t>
            </a:r>
            <a:endParaRPr lang="en-US" dirty="0"/>
          </a:p>
        </p:txBody>
      </p:sp>
      <p:sp>
        <p:nvSpPr>
          <p:cNvPr id="6" name="Slide Number Placeholder 5"/>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3381095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6F76C9-48E8-4E71-ADA2-31E967BE86D6}" type="datetime1">
              <a:rPr lang="en-US" smtClean="0"/>
              <a:t>9/8/2025</a:t>
            </a:fld>
            <a:endParaRPr lang="en-US"/>
          </a:p>
        </p:txBody>
      </p:sp>
      <p:sp>
        <p:nvSpPr>
          <p:cNvPr id="5" name="Footer Placeholder 4"/>
          <p:cNvSpPr>
            <a:spLocks noGrp="1"/>
          </p:cNvSpPr>
          <p:nvPr>
            <p:ph type="ftr" sz="quarter" idx="11"/>
          </p:nvPr>
        </p:nvSpPr>
        <p:spPr/>
        <p:txBody>
          <a:bodyPr/>
          <a:lstStyle/>
          <a:p>
            <a:r>
              <a:rPr lang="en-US" dirty="0"/>
              <a:t>Indira College of Engineering&amp; Management, </a:t>
            </a:r>
            <a:r>
              <a:rPr lang="en-US" dirty="0" err="1"/>
              <a:t>Parandwadi</a:t>
            </a:r>
            <a:endParaRPr lang="en-US" dirty="0"/>
          </a:p>
        </p:txBody>
      </p:sp>
      <p:sp>
        <p:nvSpPr>
          <p:cNvPr id="6" name="Slide Number Placeholder 5"/>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1022492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AB2D7C-4C0D-495E-A2AA-D741D00659F9}" type="datetime1">
              <a:rPr lang="en-US" smtClean="0"/>
              <a:t>9/8/2025</a:t>
            </a:fld>
            <a:endParaRPr lang="en-US"/>
          </a:p>
        </p:txBody>
      </p:sp>
      <p:sp>
        <p:nvSpPr>
          <p:cNvPr id="6" name="Footer Placeholder 5"/>
          <p:cNvSpPr>
            <a:spLocks noGrp="1"/>
          </p:cNvSpPr>
          <p:nvPr>
            <p:ph type="ftr" sz="quarter" idx="11"/>
          </p:nvPr>
        </p:nvSpPr>
        <p:spPr/>
        <p:txBody>
          <a:bodyPr/>
          <a:lstStyle/>
          <a:p>
            <a:r>
              <a:rPr lang="en-US"/>
              <a:t>Indira College of Engineering Management, Parandwadi</a:t>
            </a:r>
          </a:p>
        </p:txBody>
      </p:sp>
      <p:sp>
        <p:nvSpPr>
          <p:cNvPr id="7" name="Slide Number Placeholder 6"/>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1603463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B1146F-6F4D-4C02-9716-3A7F512C039E}" type="datetime1">
              <a:rPr lang="en-US" smtClean="0"/>
              <a:t>9/8/2025</a:t>
            </a:fld>
            <a:endParaRPr lang="en-US"/>
          </a:p>
        </p:txBody>
      </p:sp>
      <p:sp>
        <p:nvSpPr>
          <p:cNvPr id="8" name="Footer Placeholder 7"/>
          <p:cNvSpPr>
            <a:spLocks noGrp="1"/>
          </p:cNvSpPr>
          <p:nvPr>
            <p:ph type="ftr" sz="quarter" idx="11"/>
          </p:nvPr>
        </p:nvSpPr>
        <p:spPr/>
        <p:txBody>
          <a:bodyPr/>
          <a:lstStyle/>
          <a:p>
            <a:r>
              <a:rPr lang="en-US"/>
              <a:t>Indira College of Engineering Management, Parandwadi</a:t>
            </a:r>
          </a:p>
        </p:txBody>
      </p:sp>
      <p:sp>
        <p:nvSpPr>
          <p:cNvPr id="9" name="Slide Number Placeholder 8"/>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4229476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FAD2669-1DBB-47D6-82C5-AF9F56DE18BC}" type="datetime1">
              <a:rPr lang="en-US" smtClean="0"/>
              <a:t>9/8/2025</a:t>
            </a:fld>
            <a:endParaRPr lang="en-US"/>
          </a:p>
        </p:txBody>
      </p:sp>
      <p:sp>
        <p:nvSpPr>
          <p:cNvPr id="4" name="Footer Placeholder 3"/>
          <p:cNvSpPr>
            <a:spLocks noGrp="1"/>
          </p:cNvSpPr>
          <p:nvPr>
            <p:ph type="ftr" sz="quarter" idx="11"/>
          </p:nvPr>
        </p:nvSpPr>
        <p:spPr/>
        <p:txBody>
          <a:bodyPr/>
          <a:lstStyle/>
          <a:p>
            <a:r>
              <a:rPr lang="en-US"/>
              <a:t>Indira College of Engineering Management, Parandwadi</a:t>
            </a:r>
          </a:p>
        </p:txBody>
      </p:sp>
      <p:sp>
        <p:nvSpPr>
          <p:cNvPr id="5" name="Slide Number Placeholder 4"/>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2835667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33243-97CC-4F9D-821F-4B4FF82122D0}" type="datetime1">
              <a:rPr lang="en-US" smtClean="0"/>
              <a:t>9/8/2025</a:t>
            </a:fld>
            <a:endParaRPr lang="en-US"/>
          </a:p>
        </p:txBody>
      </p:sp>
      <p:sp>
        <p:nvSpPr>
          <p:cNvPr id="3" name="Footer Placeholder 2"/>
          <p:cNvSpPr>
            <a:spLocks noGrp="1"/>
          </p:cNvSpPr>
          <p:nvPr>
            <p:ph type="ftr" sz="quarter" idx="11"/>
          </p:nvPr>
        </p:nvSpPr>
        <p:spPr/>
        <p:txBody>
          <a:bodyPr/>
          <a:lstStyle/>
          <a:p>
            <a:r>
              <a:rPr lang="en-US"/>
              <a:t>Indira College of Engineering Management, Parandwadi</a:t>
            </a:r>
          </a:p>
        </p:txBody>
      </p:sp>
      <p:sp>
        <p:nvSpPr>
          <p:cNvPr id="4" name="Slide Number Placeholder 3"/>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4224111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0F31FC-283C-4F79-9153-72AD0D3C26A7}" type="datetime1">
              <a:rPr lang="en-US" smtClean="0"/>
              <a:t>9/8/2025</a:t>
            </a:fld>
            <a:endParaRPr lang="en-US"/>
          </a:p>
        </p:txBody>
      </p:sp>
      <p:sp>
        <p:nvSpPr>
          <p:cNvPr id="6" name="Footer Placeholder 5"/>
          <p:cNvSpPr>
            <a:spLocks noGrp="1"/>
          </p:cNvSpPr>
          <p:nvPr>
            <p:ph type="ftr" sz="quarter" idx="11"/>
          </p:nvPr>
        </p:nvSpPr>
        <p:spPr/>
        <p:txBody>
          <a:bodyPr/>
          <a:lstStyle/>
          <a:p>
            <a:r>
              <a:rPr lang="en-US"/>
              <a:t>Indira College of Engineering Management, Parandwadi</a:t>
            </a:r>
          </a:p>
        </p:txBody>
      </p:sp>
      <p:sp>
        <p:nvSpPr>
          <p:cNvPr id="7" name="Slide Number Placeholder 6"/>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1919084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AD9AE9-4EC3-443A-AC43-79710BE738EF}" type="datetime1">
              <a:rPr lang="en-US" smtClean="0"/>
              <a:t>9/8/2025</a:t>
            </a:fld>
            <a:endParaRPr lang="en-US"/>
          </a:p>
        </p:txBody>
      </p:sp>
      <p:sp>
        <p:nvSpPr>
          <p:cNvPr id="6" name="Footer Placeholder 5"/>
          <p:cNvSpPr>
            <a:spLocks noGrp="1"/>
          </p:cNvSpPr>
          <p:nvPr>
            <p:ph type="ftr" sz="quarter" idx="11"/>
          </p:nvPr>
        </p:nvSpPr>
        <p:spPr/>
        <p:txBody>
          <a:bodyPr/>
          <a:lstStyle/>
          <a:p>
            <a:r>
              <a:rPr lang="en-US"/>
              <a:t>Indira College of Engineering Management, Parandwadi</a:t>
            </a:r>
          </a:p>
        </p:txBody>
      </p:sp>
      <p:sp>
        <p:nvSpPr>
          <p:cNvPr id="7" name="Slide Number Placeholder 6"/>
          <p:cNvSpPr>
            <a:spLocks noGrp="1"/>
          </p:cNvSpPr>
          <p:nvPr>
            <p:ph type="sldNum" sz="quarter" idx="12"/>
          </p:nvPr>
        </p:nvSpPr>
        <p:spPr/>
        <p:txBody>
          <a:bodyPr/>
          <a:lstStyle/>
          <a:p>
            <a:fld id="{ACB160E8-E870-46BA-8C3F-B490E99DB9E1}" type="slidenum">
              <a:rPr lang="en-US" smtClean="0"/>
              <a:pPr/>
              <a:t>‹#›</a:t>
            </a:fld>
            <a:endParaRPr lang="en-US"/>
          </a:p>
        </p:txBody>
      </p:sp>
    </p:spTree>
    <p:extLst>
      <p:ext uri="{BB962C8B-B14F-4D97-AF65-F5344CB8AC3E}">
        <p14:creationId xmlns:p14="http://schemas.microsoft.com/office/powerpoint/2010/main" val="2777402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27975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45384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3DB7AA-6460-4546-B88B-12D8ADACDB35}" type="datetime1">
              <a:rPr lang="en-US" smtClean="0"/>
              <a:t>9/8/2025</a:t>
            </a:fld>
            <a:endParaRPr lang="en-US"/>
          </a:p>
        </p:txBody>
      </p:sp>
      <p:sp>
        <p:nvSpPr>
          <p:cNvPr id="5" name="Footer Placeholder 4"/>
          <p:cNvSpPr>
            <a:spLocks noGrp="1"/>
          </p:cNvSpPr>
          <p:nvPr>
            <p:ph type="ftr" sz="quarter" idx="3"/>
          </p:nvPr>
        </p:nvSpPr>
        <p:spPr>
          <a:xfrm>
            <a:off x="4038600" y="645384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Indira College of Engineering &amp; Management, </a:t>
            </a:r>
            <a:r>
              <a:rPr lang="en-US" dirty="0" err="1"/>
              <a:t>Parandwadi</a:t>
            </a:r>
            <a:endParaRPr lang="en-US" dirty="0"/>
          </a:p>
        </p:txBody>
      </p:sp>
      <p:sp>
        <p:nvSpPr>
          <p:cNvPr id="6" name="Slide Number Placeholder 5"/>
          <p:cNvSpPr>
            <a:spLocks noGrp="1"/>
          </p:cNvSpPr>
          <p:nvPr>
            <p:ph type="sldNum" sz="quarter" idx="4"/>
          </p:nvPr>
        </p:nvSpPr>
        <p:spPr>
          <a:xfrm>
            <a:off x="8610600" y="645384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B160E8-E870-46BA-8C3F-B490E99DB9E1}" type="slidenum">
              <a:rPr lang="en-US" smtClean="0"/>
              <a:pPr/>
              <a:t>‹#›</a:t>
            </a:fld>
            <a:endParaRPr lang="en-US"/>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
            <a:ext cx="842047" cy="800100"/>
          </a:xfrm>
          <a:prstGeom prst="rect">
            <a:avLst/>
          </a:prstGeom>
        </p:spPr>
      </p:pic>
      <p:grpSp>
        <p:nvGrpSpPr>
          <p:cNvPr id="13" name="Group 12"/>
          <p:cNvGrpSpPr/>
          <p:nvPr userDrawn="1"/>
        </p:nvGrpSpPr>
        <p:grpSpPr>
          <a:xfrm>
            <a:off x="846138" y="6285205"/>
            <a:ext cx="10519593" cy="172724"/>
            <a:chOff x="846138" y="6130457"/>
            <a:chExt cx="10519593" cy="172724"/>
          </a:xfrm>
        </p:grpSpPr>
        <p:sp>
          <p:nvSpPr>
            <p:cNvPr id="9" name="Rectangle 8"/>
            <p:cNvSpPr/>
            <p:nvPr/>
          </p:nvSpPr>
          <p:spPr>
            <a:xfrm>
              <a:off x="846907" y="6130457"/>
              <a:ext cx="10515600" cy="91440"/>
            </a:xfrm>
            <a:prstGeom prst="rect">
              <a:avLst/>
            </a:prstGeom>
            <a:solidFill>
              <a:srgbClr val="029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46138" y="6254136"/>
              <a:ext cx="10517981" cy="49045"/>
            </a:xfrm>
            <a:prstGeom prst="rect">
              <a:avLst/>
            </a:prstGeom>
            <a:solidFill>
              <a:srgbClr val="E6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46138" y="6223270"/>
              <a:ext cx="10519593" cy="182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13761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rojectlist.com.ng/project-material-on-design-implementation-web-based-repository-undergraduate-project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irjet.net/archives/V10/i4/IRJET-V10I418.pdf" TargetMode="External"/><Relationship Id="rId5" Type="http://schemas.openxmlformats.org/officeDocument/2006/relationships/hyperlink" Target="https://ijarcce.com/papers/academic-project-approval-system-through-online/" TargetMode="External"/><Relationship Id="rId4" Type="http://schemas.openxmlformats.org/officeDocument/2006/relationships/hyperlink" Target="https://publisher.uthm.edu.my/periodicals/index.php/mari/article/download/9703/3057/5482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CB160E8-E870-46BA-8C3F-B490E99DB9E1}" type="slidenum">
              <a:rPr lang="en-US" smtClean="0"/>
              <a:pPr/>
              <a:t>1</a:t>
            </a:fld>
            <a:endParaRPr lang="en-US"/>
          </a:p>
        </p:txBody>
      </p:sp>
      <p:pic>
        <p:nvPicPr>
          <p:cNvPr id="7" name="Picture 1" descr="indira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5523" y="68803"/>
            <a:ext cx="1468536" cy="132995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88950" y="1385807"/>
            <a:ext cx="11214099" cy="2394245"/>
          </a:xfrm>
          <a:prstGeom prst="rect">
            <a:avLst/>
          </a:prstGeom>
        </p:spPr>
        <p:txBody>
          <a:bodyPr wrap="square">
            <a:spAutoFit/>
          </a:bodyPr>
          <a:lstStyle/>
          <a:p>
            <a:pPr algn="ctr">
              <a:lnSpc>
                <a:spcPct val="107000"/>
              </a:lnSpc>
              <a:spcAft>
                <a:spcPts val="711"/>
              </a:spcAft>
            </a:pPr>
            <a:r>
              <a:rPr lang="en-US" sz="1600" b="1" dirty="0">
                <a:latin typeface="Bookman Old Style" panose="02050604050505020204" pitchFamily="18" charset="0"/>
              </a:rPr>
              <a:t>SHREE CHANAKYA EDUCATION SOCIETY’S</a:t>
            </a:r>
            <a:endParaRPr lang="en-US" sz="2400" b="1" dirty="0">
              <a:latin typeface="Bookman Old Style" panose="02050604050505020204" pitchFamily="18" charset="0"/>
            </a:endParaRPr>
          </a:p>
          <a:p>
            <a:pPr algn="ctr">
              <a:lnSpc>
                <a:spcPct val="107000"/>
              </a:lnSpc>
              <a:spcAft>
                <a:spcPts val="711"/>
              </a:spcAft>
            </a:pPr>
            <a:r>
              <a:rPr lang="en-US" sz="2489" b="1" dirty="0">
                <a:latin typeface="Bookman Old Style" panose="02050604050505020204" pitchFamily="18" charset="0"/>
              </a:rPr>
              <a:t>INDIRA COLLEGE OF ENGINEERING AND MANAGEMENT</a:t>
            </a:r>
            <a:endParaRPr lang="en-US" sz="1245" b="1" dirty="0">
              <a:latin typeface="Bookman Old Style" panose="02050604050505020204" pitchFamily="18" charset="0"/>
            </a:endParaRPr>
          </a:p>
          <a:p>
            <a:pPr algn="ctr">
              <a:lnSpc>
                <a:spcPct val="107000"/>
              </a:lnSpc>
              <a:tabLst>
                <a:tab pos="2641666" algn="ctr"/>
                <a:tab pos="5283332" algn="r"/>
              </a:tabLst>
            </a:pPr>
            <a:r>
              <a:rPr lang="x-none" sz="1600" dirty="0">
                <a:latin typeface="Bookman Old Style" panose="02050604050505020204" pitchFamily="18" charset="0"/>
              </a:rPr>
              <a:t>     Approved By AICTE New Delhi, DTE (MS) and </a:t>
            </a:r>
            <a:r>
              <a:rPr lang="en-US" sz="1600" dirty="0">
                <a:latin typeface="Bookman Old Style" panose="02050604050505020204" pitchFamily="18" charset="0"/>
              </a:rPr>
              <a:t>An “Autonomous Institute </a:t>
            </a:r>
            <a:r>
              <a:rPr lang="x-none" sz="1600" dirty="0">
                <a:latin typeface="Bookman Old Style" panose="02050604050505020204" pitchFamily="18" charset="0"/>
              </a:rPr>
              <a:t>Affiliated to Pune University</a:t>
            </a:r>
            <a:r>
              <a:rPr lang="en-US" sz="1600" dirty="0">
                <a:latin typeface="Bookman Old Style" panose="02050604050505020204" pitchFamily="18" charset="0"/>
              </a:rPr>
              <a:t>”</a:t>
            </a:r>
            <a:r>
              <a:rPr lang="x-none" sz="1600" dirty="0">
                <a:latin typeface="Bookman Old Style" panose="02050604050505020204" pitchFamily="18" charset="0"/>
              </a:rPr>
              <a:t> </a:t>
            </a:r>
            <a:endParaRPr lang="en-US" sz="1600" dirty="0">
              <a:latin typeface="Bookman Old Style" panose="02050604050505020204" pitchFamily="18" charset="0"/>
            </a:endParaRPr>
          </a:p>
          <a:p>
            <a:pPr algn="ctr">
              <a:lnSpc>
                <a:spcPct val="107000"/>
              </a:lnSpc>
              <a:tabLst>
                <a:tab pos="2641666" algn="ctr"/>
                <a:tab pos="5283332" algn="r"/>
              </a:tabLst>
            </a:pPr>
            <a:r>
              <a:rPr lang="en-US" sz="1600" dirty="0">
                <a:latin typeface="Bookman Old Style" panose="02050604050505020204" pitchFamily="18" charset="0"/>
              </a:rPr>
              <a:t>------------------------------------------------------------------------------------------------------------------------------</a:t>
            </a:r>
          </a:p>
          <a:p>
            <a:pPr algn="ctr">
              <a:lnSpc>
                <a:spcPct val="107000"/>
              </a:lnSpc>
              <a:tabLst>
                <a:tab pos="2641666" algn="ctr"/>
                <a:tab pos="5283332" algn="r"/>
              </a:tabLst>
            </a:pPr>
            <a:r>
              <a:rPr lang="en-US" sz="2400" b="1" dirty="0">
                <a:latin typeface="Bookman Old Style" panose="02050604050505020204" pitchFamily="18" charset="0"/>
              </a:rPr>
              <a:t>Academic Year 2025-26</a:t>
            </a:r>
          </a:p>
          <a:p>
            <a:pPr algn="ctr">
              <a:lnSpc>
                <a:spcPct val="107000"/>
              </a:lnSpc>
              <a:tabLst>
                <a:tab pos="2641666" algn="ctr"/>
                <a:tab pos="5283332" algn="r"/>
              </a:tabLst>
            </a:pPr>
            <a:r>
              <a:rPr lang="en-US" sz="3000" b="1" dirty="0">
                <a:latin typeface="Bookman Old Style" panose="02050604050505020204" pitchFamily="18" charset="0"/>
              </a:rPr>
              <a:t>Project Review 1</a:t>
            </a:r>
          </a:p>
        </p:txBody>
      </p:sp>
      <p:sp>
        <p:nvSpPr>
          <p:cNvPr id="9" name="TextBox 8"/>
          <p:cNvSpPr txBox="1"/>
          <p:nvPr/>
        </p:nvSpPr>
        <p:spPr>
          <a:xfrm>
            <a:off x="1057843" y="4517714"/>
            <a:ext cx="10076311" cy="1774588"/>
          </a:xfrm>
          <a:prstGeom prst="rect">
            <a:avLst/>
          </a:prstGeom>
          <a:noFill/>
        </p:spPr>
        <p:txBody>
          <a:bodyPr wrap="square" rtlCol="0">
            <a:spAutoFit/>
          </a:bodyPr>
          <a:lstStyle/>
          <a:p>
            <a:r>
              <a:rPr lang="en-US" sz="2133" b="1" dirty="0">
                <a:latin typeface="Bookman Old Style" panose="02050604050505020204" pitchFamily="18" charset="0"/>
              </a:rPr>
              <a:t>Group Members :</a:t>
            </a:r>
          </a:p>
          <a:p>
            <a:r>
              <a:rPr lang="en-US" sz="2133" dirty="0">
                <a:latin typeface="Bookman Old Style" panose="02050604050505020204" pitchFamily="18" charset="0"/>
              </a:rPr>
              <a:t>1) </a:t>
            </a:r>
            <a:r>
              <a:rPr lang="en-IN" sz="2400" dirty="0">
                <a:latin typeface="Bookman Old Style" panose="02050604050505020204" pitchFamily="18" charset="0"/>
              </a:rPr>
              <a:t>Shrinath Khade</a:t>
            </a:r>
            <a:r>
              <a:rPr lang="en-US" sz="2133" dirty="0">
                <a:latin typeface="Bookman Old Style" panose="02050604050505020204" pitchFamily="18" charset="0"/>
              </a:rPr>
              <a:t>			          3) Prathmesh Tamboli	</a:t>
            </a:r>
          </a:p>
          <a:p>
            <a:r>
              <a:rPr lang="en-US" sz="2133" dirty="0">
                <a:latin typeface="Bookman Old Style" panose="02050604050505020204" pitchFamily="18" charset="0"/>
              </a:rPr>
              <a:t>2)  Vijay Kadam				4) Prathmesh Butte</a:t>
            </a:r>
          </a:p>
          <a:p>
            <a:endParaRPr lang="en-US" sz="2133" dirty="0">
              <a:latin typeface="Bookman Old Style" panose="02050604050505020204" pitchFamily="18" charset="0"/>
            </a:endParaRPr>
          </a:p>
          <a:p>
            <a:r>
              <a:rPr lang="en-US" sz="2133" b="1" dirty="0">
                <a:latin typeface="Bookman Old Style" panose="02050604050505020204" pitchFamily="18" charset="0"/>
              </a:rPr>
              <a:t>Guided By : </a:t>
            </a:r>
            <a:r>
              <a:rPr lang="en-US" sz="2133" dirty="0" err="1">
                <a:latin typeface="Bookman Old Style" panose="02050604050505020204" pitchFamily="18" charset="0"/>
              </a:rPr>
              <a:t>Prof.Harshal</a:t>
            </a:r>
            <a:r>
              <a:rPr lang="en-US" sz="2133" dirty="0">
                <a:latin typeface="Bookman Old Style" panose="02050604050505020204" pitchFamily="18" charset="0"/>
              </a:rPr>
              <a:t> Mahajan</a:t>
            </a:r>
          </a:p>
        </p:txBody>
      </p:sp>
      <p:sp>
        <p:nvSpPr>
          <p:cNvPr id="2" name="Rectangle 1"/>
          <p:cNvSpPr/>
          <p:nvPr/>
        </p:nvSpPr>
        <p:spPr>
          <a:xfrm>
            <a:off x="201571" y="3476236"/>
            <a:ext cx="11788854" cy="1200329"/>
          </a:xfrm>
          <a:prstGeom prst="rect">
            <a:avLst/>
          </a:prstGeom>
        </p:spPr>
        <p:txBody>
          <a:bodyPr wrap="square">
            <a:spAutoFit/>
          </a:bodyPr>
          <a:lstStyle/>
          <a:p>
            <a:pPr algn="ctr">
              <a:lnSpc>
                <a:spcPct val="100000"/>
              </a:lnSpc>
            </a:pPr>
            <a:r>
              <a:rPr lang="en-US" sz="3600" b="1" dirty="0">
                <a:solidFill>
                  <a:srgbClr val="FF0000"/>
                </a:solidFill>
                <a:latin typeface="Times New Roman" pitchFamily="18" charset="0"/>
                <a:cs typeface="Times New Roman" pitchFamily="18" charset="0"/>
              </a:rPr>
              <a:t>Guidance.AI: A Smart Application for Project Management </a:t>
            </a:r>
          </a:p>
        </p:txBody>
      </p:sp>
    </p:spTree>
    <p:extLst>
      <p:ext uri="{BB962C8B-B14F-4D97-AF65-F5344CB8AC3E}">
        <p14:creationId xmlns:p14="http://schemas.microsoft.com/office/powerpoint/2010/main" val="196080783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10</a:t>
            </a:fld>
            <a:endParaRPr lang="en-US"/>
          </a:p>
        </p:txBody>
      </p:sp>
      <p:pic>
        <p:nvPicPr>
          <p:cNvPr id="8" name="Picture 7">
            <a:extLst>
              <a:ext uri="{FF2B5EF4-FFF2-40B4-BE49-F238E27FC236}">
                <a16:creationId xmlns:a16="http://schemas.microsoft.com/office/drawing/2014/main" id="{23620087-28B8-9A0F-E14F-FCE0B22435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159" y="638330"/>
            <a:ext cx="10136458" cy="5383329"/>
          </a:xfrm>
          <a:prstGeom prst="rect">
            <a:avLst/>
          </a:prstGeom>
        </p:spPr>
      </p:pic>
      <p:sp>
        <p:nvSpPr>
          <p:cNvPr id="3" name="Title 1">
            <a:extLst>
              <a:ext uri="{FF2B5EF4-FFF2-40B4-BE49-F238E27FC236}">
                <a16:creationId xmlns:a16="http://schemas.microsoft.com/office/drawing/2014/main" id="{EB419001-FFFE-A675-0639-746591E99FA1}"/>
              </a:ext>
            </a:extLst>
          </p:cNvPr>
          <p:cNvSpPr txBox="1">
            <a:spLocks noGrp="1"/>
          </p:cNvSpPr>
          <p:nvPr>
            <p:ph type="title"/>
          </p:nvPr>
        </p:nvSpPr>
        <p:spPr>
          <a:xfrm>
            <a:off x="838200" y="39688"/>
            <a:ext cx="10515600" cy="598487"/>
          </a:xfrm>
          <a:prstGeom prst="rect">
            <a:avLst/>
          </a:prstGeom>
          <a:noFill/>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b="1" dirty="0">
                <a:solidFill>
                  <a:schemeClr val="tx1">
                    <a:lumMod val="95000"/>
                    <a:lumOff val="5000"/>
                  </a:schemeClr>
                </a:solidFill>
              </a:rPr>
              <a:t>Proposed System </a:t>
            </a:r>
            <a:endParaRPr lang="en-US" sz="3200" b="1" dirty="0">
              <a:solidFill>
                <a:schemeClr val="tx1">
                  <a:lumMod val="95000"/>
                  <a:lumOff val="5000"/>
                </a:schemeClr>
              </a:solidFill>
            </a:endParaRPr>
          </a:p>
        </p:txBody>
      </p:sp>
    </p:spTree>
    <p:extLst>
      <p:ext uri="{BB962C8B-B14F-4D97-AF65-F5344CB8AC3E}">
        <p14:creationId xmlns:p14="http://schemas.microsoft.com/office/powerpoint/2010/main" val="661822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4176"/>
            <a:ext cx="10515600" cy="330467"/>
          </a:xfrm>
          <a:noFill/>
        </p:spPr>
        <p:style>
          <a:lnRef idx="3">
            <a:schemeClr val="lt1"/>
          </a:lnRef>
          <a:fillRef idx="1">
            <a:schemeClr val="accent4"/>
          </a:fillRef>
          <a:effectRef idx="1">
            <a:schemeClr val="accent4"/>
          </a:effectRef>
          <a:fontRef idx="minor">
            <a:schemeClr val="lt1"/>
          </a:fontRef>
        </p:style>
        <p:txBody>
          <a:bodyPr>
            <a:noAutofit/>
          </a:bodyPr>
          <a:lstStyle/>
          <a:p>
            <a:r>
              <a:rPr lang="en-US" b="1" dirty="0">
                <a:solidFill>
                  <a:schemeClr val="tx1">
                    <a:lumMod val="95000"/>
                    <a:lumOff val="5000"/>
                  </a:schemeClr>
                </a:solidFill>
              </a:rPr>
              <a:t>Conclusion</a:t>
            </a:r>
          </a:p>
        </p:txBody>
      </p:sp>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11</a:t>
            </a:fld>
            <a:endParaRPr lang="en-US"/>
          </a:p>
        </p:txBody>
      </p:sp>
      <p:sp>
        <p:nvSpPr>
          <p:cNvPr id="10" name="TextBox 9"/>
          <p:cNvSpPr txBox="1"/>
          <p:nvPr/>
        </p:nvSpPr>
        <p:spPr>
          <a:xfrm>
            <a:off x="743411" y="758608"/>
            <a:ext cx="11099180" cy="5576976"/>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2000" dirty="0"/>
              <a:t>The AI Expense Tracker project aims to revolutionize personal finance management by leveraging advanced AI and machine learning technologies. </a:t>
            </a:r>
          </a:p>
          <a:p>
            <a:pPr marL="285750" indent="-285750" algn="just">
              <a:lnSpc>
                <a:spcPct val="150000"/>
              </a:lnSpc>
              <a:buFont typeface="Arial" panose="020B0604020202020204" pitchFamily="34" charset="0"/>
              <a:buChar char="•"/>
            </a:pPr>
            <a:r>
              <a:rPr lang="en-US" sz="2000" dirty="0"/>
              <a:t>By automating expense tracking, providing real time financial insights, and offering personalized budgeting tools, this project addresses the common challenges individuals face in managing their finances.</a:t>
            </a:r>
          </a:p>
          <a:p>
            <a:pPr marL="285750" indent="-285750" algn="just">
              <a:lnSpc>
                <a:spcPct val="150000"/>
              </a:lnSpc>
              <a:buFont typeface="Arial" panose="020B0604020202020204" pitchFamily="34" charset="0"/>
              <a:buChar char="•"/>
            </a:pPr>
            <a:r>
              <a:rPr lang="en-US" sz="2000" dirty="0"/>
              <a:t>The integration of technology, particularly AI and machine learning, has significantly enhanced the capabilities of expense trackers, enabling features like automated categorization, predictive analytics, and personalized financial advice.</a:t>
            </a:r>
          </a:p>
          <a:p>
            <a:pPr marL="285750" indent="-285750" algn="just">
              <a:lnSpc>
                <a:spcPct val="150000"/>
              </a:lnSpc>
              <a:buFont typeface="Arial" panose="020B0604020202020204" pitchFamily="34" charset="0"/>
              <a:buChar char="•"/>
            </a:pPr>
            <a:r>
              <a:rPr lang="en-US" sz="2000" dirty="0"/>
              <a:t>As technology continues to evolve, we can expect expense trackers to become even more sophisticated and indispensable in our financial lives. </a:t>
            </a:r>
          </a:p>
          <a:p>
            <a:pPr marL="285750" indent="-285750" algn="just">
              <a:lnSpc>
                <a:spcPct val="150000"/>
              </a:lnSpc>
              <a:buFont typeface="Arial" panose="020B0604020202020204" pitchFamily="34" charset="0"/>
              <a:buChar char="•"/>
            </a:pPr>
            <a:r>
              <a:rPr lang="en-US" sz="2000" dirty="0"/>
              <a:t>Ultimately, the success of an expense tracker lies in its ability to simplify the budgeting process, provide actionable insights, and promote financial discipline.</a:t>
            </a:r>
            <a:endParaRPr lang="en-US" sz="2000" b="1" dirty="0"/>
          </a:p>
        </p:txBody>
      </p:sp>
    </p:spTree>
    <p:extLst>
      <p:ext uri="{BB962C8B-B14F-4D97-AF65-F5344CB8AC3E}">
        <p14:creationId xmlns:p14="http://schemas.microsoft.com/office/powerpoint/2010/main" val="279152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015" y="245327"/>
            <a:ext cx="10515600" cy="401444"/>
          </a:xfrm>
          <a:noFill/>
        </p:spPr>
        <p:style>
          <a:lnRef idx="3">
            <a:schemeClr val="lt1"/>
          </a:lnRef>
          <a:fillRef idx="1">
            <a:schemeClr val="accent4"/>
          </a:fillRef>
          <a:effectRef idx="1">
            <a:schemeClr val="accent4"/>
          </a:effectRef>
          <a:fontRef idx="minor">
            <a:schemeClr val="lt1"/>
          </a:fontRef>
        </p:style>
        <p:txBody>
          <a:bodyPr>
            <a:noAutofit/>
          </a:bodyPr>
          <a:lstStyle/>
          <a:p>
            <a:r>
              <a:rPr lang="en-US" b="1" dirty="0">
                <a:solidFill>
                  <a:schemeClr val="tx1">
                    <a:lumMod val="95000"/>
                    <a:lumOff val="5000"/>
                  </a:schemeClr>
                </a:solidFill>
              </a:rPr>
              <a:t>References</a:t>
            </a:r>
          </a:p>
        </p:txBody>
      </p:sp>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12</a:t>
            </a:fld>
            <a:endParaRPr lang="en-US"/>
          </a:p>
        </p:txBody>
      </p:sp>
      <p:sp>
        <p:nvSpPr>
          <p:cNvPr id="8" name="Content Placeholder 2"/>
          <p:cNvSpPr>
            <a:spLocks noGrp="1"/>
          </p:cNvSpPr>
          <p:nvPr>
            <p:ph sz="quarter" idx="1"/>
          </p:nvPr>
        </p:nvSpPr>
        <p:spPr>
          <a:xfrm>
            <a:off x="838200" y="800902"/>
            <a:ext cx="10368776" cy="5477235"/>
          </a:xfrm>
        </p:spPr>
        <p:txBody>
          <a:bodyPr>
            <a:noAutofit/>
          </a:bodyPr>
          <a:lstStyle/>
          <a:p>
            <a:pPr marL="457200" indent="-457200">
              <a:lnSpc>
                <a:spcPct val="100000"/>
              </a:lnSpc>
              <a:buFont typeface="+mj-lt"/>
              <a:buAutoNum type="arabicPeriod"/>
            </a:pPr>
            <a:r>
              <a:rPr lang="en-IN" sz="2400" dirty="0"/>
              <a:t>Bawa, S.I., </a:t>
            </a:r>
            <a:r>
              <a:rPr lang="en-IN" sz="2400" dirty="0" err="1"/>
              <a:t>Olatinwo</a:t>
            </a:r>
            <a:r>
              <a:rPr lang="en-IN" sz="2400" dirty="0"/>
              <a:t>, S.U., &amp; Garba, A.A. (2021). A Web-Based Repository for Undergraduate Projects. Available at: </a:t>
            </a:r>
            <a:r>
              <a:rPr lang="en-IN" sz="2400" dirty="0" err="1">
                <a:hlinkClick r:id="rId3"/>
              </a:rPr>
              <a:t>ProjectList</a:t>
            </a:r>
            <a:endParaRPr lang="en-IN" sz="2400" dirty="0"/>
          </a:p>
          <a:p>
            <a:pPr marL="457200" indent="-457200">
              <a:lnSpc>
                <a:spcPct val="100000"/>
              </a:lnSpc>
              <a:buFont typeface="+mj-lt"/>
              <a:buAutoNum type="arabicPeriod"/>
            </a:pPr>
            <a:r>
              <a:rPr lang="en-IN" sz="2400" dirty="0"/>
              <a:t>Song, N.K., &amp; Wahid, J. (2022). Web-Based Master Student Project Evaluation and Management System (EVA). </a:t>
            </a:r>
            <a:r>
              <a:rPr lang="en-IN" sz="2400" i="1" dirty="0"/>
              <a:t>Multidisciplinary Applied Research and Innovation</a:t>
            </a:r>
            <a:r>
              <a:rPr lang="en-IN" sz="2400" dirty="0"/>
              <a:t>, 3(4), 88-97. Available at: </a:t>
            </a:r>
            <a:r>
              <a:rPr lang="en-IN" sz="2400" dirty="0">
                <a:hlinkClick r:id="rId4"/>
              </a:rPr>
              <a:t>UTHM Publisher</a:t>
            </a:r>
            <a:endParaRPr lang="en-IN" sz="2400" dirty="0"/>
          </a:p>
          <a:p>
            <a:pPr marL="457200" indent="-457200">
              <a:lnSpc>
                <a:spcPct val="100000"/>
              </a:lnSpc>
              <a:buFont typeface="+mj-lt"/>
              <a:buAutoNum type="arabicPeriod"/>
            </a:pPr>
            <a:r>
              <a:rPr lang="en-IN" sz="2400" dirty="0"/>
              <a:t>Vijayalakshmi, P., &amp; Rajalakshmi, M. (2021). Academic Project Approval System through Online. </a:t>
            </a:r>
            <a:r>
              <a:rPr lang="en-IN" sz="2400" i="1" dirty="0"/>
              <a:t>International Journal of Advanced Research in Computer and Communication Engineering</a:t>
            </a:r>
            <a:r>
              <a:rPr lang="en-IN" sz="2400" dirty="0"/>
              <a:t>. Available at: </a:t>
            </a:r>
            <a:r>
              <a:rPr lang="en-IN" sz="2400" dirty="0">
                <a:hlinkClick r:id="rId5"/>
              </a:rPr>
              <a:t>IJARCCE PDF</a:t>
            </a:r>
            <a:endParaRPr lang="en-IN" sz="2400" dirty="0"/>
          </a:p>
          <a:p>
            <a:pPr marL="457200" indent="-457200">
              <a:lnSpc>
                <a:spcPct val="100000"/>
              </a:lnSpc>
              <a:buFont typeface="+mj-lt"/>
              <a:buAutoNum type="arabicPeriod"/>
            </a:pPr>
            <a:r>
              <a:rPr lang="en-IN" sz="2400" dirty="0"/>
              <a:t>Sakpal, Y., &amp; Gharat, A. (2023). Project Review Management System. </a:t>
            </a:r>
            <a:r>
              <a:rPr lang="en-IN" sz="2400" i="1" dirty="0"/>
              <a:t>International Research Journal of Engineering and Technology</a:t>
            </a:r>
            <a:r>
              <a:rPr lang="en-IN" sz="2400" dirty="0"/>
              <a:t>. Available at: </a:t>
            </a:r>
            <a:r>
              <a:rPr lang="en-IN" sz="2400" dirty="0">
                <a:hlinkClick r:id="rId6"/>
              </a:rPr>
              <a:t>IRJET PDF</a:t>
            </a:r>
            <a:endParaRPr lang="en-IN" sz="2400" dirty="0"/>
          </a:p>
          <a:p>
            <a:pPr marL="514350" lvl="0" indent="-514350" algn="just">
              <a:buAutoNum type="arabicPeriod"/>
            </a:pPr>
            <a:endParaRPr lang="en-IN" altLang="en-US" sz="1800" dirty="0"/>
          </a:p>
        </p:txBody>
      </p:sp>
    </p:spTree>
    <p:extLst>
      <p:ext uri="{BB962C8B-B14F-4D97-AF65-F5344CB8AC3E}">
        <p14:creationId xmlns:p14="http://schemas.microsoft.com/office/powerpoint/2010/main" val="358483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2</a:t>
            </a:fld>
            <a:endParaRPr lang="en-US"/>
          </a:p>
        </p:txBody>
      </p:sp>
      <p:sp>
        <p:nvSpPr>
          <p:cNvPr id="3" name="TextBox 2"/>
          <p:cNvSpPr txBox="1"/>
          <p:nvPr/>
        </p:nvSpPr>
        <p:spPr>
          <a:xfrm>
            <a:off x="1451516" y="1327482"/>
            <a:ext cx="6802245" cy="6795707"/>
          </a:xfrm>
          <a:prstGeom prst="rect">
            <a:avLst/>
          </a:prstGeom>
          <a:noFill/>
        </p:spPr>
        <p:txBody>
          <a:bodyPr wrap="square" rtlCol="0">
            <a:spAutoFit/>
          </a:bodyPr>
          <a:lstStyle/>
          <a:p>
            <a:pPr marL="457200" indent="-457200">
              <a:lnSpc>
                <a:spcPct val="150000"/>
              </a:lnSpc>
              <a:buFont typeface="+mj-lt"/>
              <a:buAutoNum type="arabicPeriod"/>
            </a:pPr>
            <a:r>
              <a:rPr lang="en-US" sz="1900" dirty="0"/>
              <a:t>Introduction</a:t>
            </a:r>
          </a:p>
          <a:p>
            <a:pPr marL="457200" indent="-457200">
              <a:lnSpc>
                <a:spcPct val="150000"/>
              </a:lnSpc>
              <a:buFont typeface="+mj-lt"/>
              <a:buAutoNum type="arabicPeriod"/>
            </a:pPr>
            <a:r>
              <a:rPr lang="en-US" sz="1900" dirty="0"/>
              <a:t>Literature Survey</a:t>
            </a:r>
          </a:p>
          <a:p>
            <a:pPr marL="457200" indent="-457200">
              <a:lnSpc>
                <a:spcPct val="150000"/>
              </a:lnSpc>
              <a:buFont typeface="+mj-lt"/>
              <a:buAutoNum type="arabicPeriod"/>
            </a:pPr>
            <a:r>
              <a:rPr lang="en-US" sz="1900" dirty="0"/>
              <a:t>Taxonomy Chart</a:t>
            </a:r>
          </a:p>
          <a:p>
            <a:pPr marL="457200" indent="-457200">
              <a:lnSpc>
                <a:spcPct val="150000"/>
              </a:lnSpc>
              <a:buFont typeface="+mj-lt"/>
              <a:buAutoNum type="arabicPeriod"/>
            </a:pPr>
            <a:r>
              <a:rPr lang="en-US" sz="1900" dirty="0"/>
              <a:t>Problem Statement</a:t>
            </a:r>
          </a:p>
          <a:p>
            <a:pPr marL="457200" indent="-457200">
              <a:lnSpc>
                <a:spcPct val="150000"/>
              </a:lnSpc>
              <a:buFont typeface="+mj-lt"/>
              <a:buAutoNum type="arabicPeriod"/>
            </a:pPr>
            <a:r>
              <a:rPr lang="en-US" sz="1900" dirty="0"/>
              <a:t>Motivation</a:t>
            </a:r>
          </a:p>
          <a:p>
            <a:pPr marL="457200" indent="-457200">
              <a:lnSpc>
                <a:spcPct val="150000"/>
              </a:lnSpc>
              <a:buFont typeface="+mj-lt"/>
              <a:buAutoNum type="arabicPeriod"/>
            </a:pPr>
            <a:r>
              <a:rPr lang="en-US" sz="1900" dirty="0"/>
              <a:t>Objectives</a:t>
            </a:r>
          </a:p>
          <a:p>
            <a:pPr marL="457200" indent="-457200">
              <a:lnSpc>
                <a:spcPct val="150000"/>
              </a:lnSpc>
              <a:buFont typeface="+mj-lt"/>
              <a:buAutoNum type="arabicPeriod"/>
            </a:pPr>
            <a:r>
              <a:rPr lang="en-US" sz="1900" dirty="0"/>
              <a:t>Scope</a:t>
            </a:r>
          </a:p>
          <a:p>
            <a:pPr marL="457200" indent="-457200">
              <a:lnSpc>
                <a:spcPct val="150000"/>
              </a:lnSpc>
              <a:buFont typeface="+mj-lt"/>
              <a:buAutoNum type="arabicPeriod"/>
            </a:pPr>
            <a:r>
              <a:rPr lang="en-US" sz="1900" dirty="0"/>
              <a:t>Proposed System</a:t>
            </a:r>
          </a:p>
          <a:p>
            <a:pPr marL="514350" indent="-514350">
              <a:lnSpc>
                <a:spcPct val="170000"/>
              </a:lnSpc>
              <a:buFont typeface="+mj-lt"/>
              <a:buAutoNum type="arabicPeriod" startAt="9"/>
            </a:pPr>
            <a:r>
              <a:rPr lang="en-US" sz="2000" dirty="0"/>
              <a:t>Conclusion</a:t>
            </a:r>
          </a:p>
          <a:p>
            <a:pPr marL="514350" indent="-514350">
              <a:lnSpc>
                <a:spcPct val="170000"/>
              </a:lnSpc>
              <a:buFont typeface="+mj-lt"/>
              <a:buAutoNum type="arabicPeriod" startAt="9"/>
            </a:pPr>
            <a:r>
              <a:rPr lang="en-US" sz="2000" dirty="0"/>
              <a:t>References</a:t>
            </a:r>
            <a:endParaRPr lang="en-IN" sz="2000" dirty="0"/>
          </a:p>
          <a:p>
            <a:pPr>
              <a:lnSpc>
                <a:spcPct val="150000"/>
              </a:lnSpc>
            </a:pPr>
            <a:endParaRPr lang="en-US" sz="2000" dirty="0"/>
          </a:p>
          <a:p>
            <a:pPr>
              <a:lnSpc>
                <a:spcPct val="150000"/>
              </a:lnSpc>
            </a:pPr>
            <a:endParaRPr lang="en-US" sz="1900" dirty="0"/>
          </a:p>
          <a:p>
            <a:pPr marL="457200" indent="-457200">
              <a:lnSpc>
                <a:spcPct val="150000"/>
              </a:lnSpc>
              <a:buFont typeface="+mj-lt"/>
              <a:buAutoNum type="arabicPeriod"/>
            </a:pPr>
            <a:endParaRPr lang="en-US" sz="1900" dirty="0"/>
          </a:p>
          <a:p>
            <a:pPr marL="457200" indent="-457200">
              <a:lnSpc>
                <a:spcPct val="200000"/>
              </a:lnSpc>
              <a:buFont typeface="+mj-lt"/>
              <a:buAutoNum type="arabicPeriod"/>
            </a:pPr>
            <a:endParaRPr lang="en-US" sz="1900" dirty="0"/>
          </a:p>
          <a:p>
            <a:endParaRPr lang="en-US" dirty="0"/>
          </a:p>
        </p:txBody>
      </p:sp>
      <p:sp>
        <p:nvSpPr>
          <p:cNvPr id="7" name="Title 1">
            <a:extLst>
              <a:ext uri="{FF2B5EF4-FFF2-40B4-BE49-F238E27FC236}">
                <a16:creationId xmlns:a16="http://schemas.microsoft.com/office/drawing/2014/main" id="{1BAAC458-3C5C-8BAE-8AF8-968292E4F64E}"/>
              </a:ext>
            </a:extLst>
          </p:cNvPr>
          <p:cNvSpPr txBox="1">
            <a:spLocks/>
          </p:cNvSpPr>
          <p:nvPr/>
        </p:nvSpPr>
        <p:spPr>
          <a:xfrm>
            <a:off x="1015181" y="395202"/>
            <a:ext cx="11176819" cy="608895"/>
          </a:xfrm>
          <a:prstGeom prst="rect">
            <a:avLst/>
          </a:prstGeom>
          <a:noFill/>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Autofit/>
          </a:bodyPr>
          <a:lstStyle>
            <a:lvl1pPr>
              <a:lnSpc>
                <a:spcPct val="90000"/>
              </a:lnSpc>
              <a:spcBef>
                <a:spcPct val="0"/>
              </a:spcBef>
              <a:buNone/>
              <a:defRPr sz="4400" b="1">
                <a:solidFill>
                  <a:schemeClr val="tx1">
                    <a:lumMod val="95000"/>
                    <a:lumOff val="5000"/>
                  </a:schemeClr>
                </a:solidFill>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Agenda </a:t>
            </a:r>
          </a:p>
        </p:txBody>
      </p:sp>
    </p:spTree>
    <p:extLst>
      <p:ext uri="{BB962C8B-B14F-4D97-AF65-F5344CB8AC3E}">
        <p14:creationId xmlns:p14="http://schemas.microsoft.com/office/powerpoint/2010/main" val="63691338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3</a:t>
            </a:fld>
            <a:endParaRPr lang="en-US"/>
          </a:p>
        </p:txBody>
      </p:sp>
      <p:sp>
        <p:nvSpPr>
          <p:cNvPr id="9" name="TextBox 8"/>
          <p:cNvSpPr txBox="1"/>
          <p:nvPr/>
        </p:nvSpPr>
        <p:spPr>
          <a:xfrm>
            <a:off x="501446" y="981267"/>
            <a:ext cx="11012128" cy="4818928"/>
          </a:xfrm>
          <a:prstGeom prst="rect">
            <a:avLst/>
          </a:prstGeom>
          <a:noFill/>
        </p:spPr>
        <p:txBody>
          <a:bodyPr wrap="square" rtlCol="0">
            <a:spAutoFit/>
          </a:bodyPr>
          <a:lstStyle/>
          <a:p>
            <a:pPr algn="just">
              <a:lnSpc>
                <a:spcPct val="150000"/>
              </a:lnSpc>
            </a:pPr>
            <a:r>
              <a:rPr lang="en-US" sz="2000" dirty="0"/>
              <a:t>In today’s fast-paced world, managing personal finances efficiently is crucial. An AI-powered expense tracker offers a smart solution to monitor and control daily expenditures. The AI expense tracker simplifies financial management by automatically categorizing expenses, detecting patterns, and providing insightful analytics. </a:t>
            </a:r>
          </a:p>
          <a:p>
            <a:pPr algn="just">
              <a:lnSpc>
                <a:spcPct val="150000"/>
              </a:lnSpc>
            </a:pPr>
            <a:r>
              <a:rPr lang="en-US" sz="2000" dirty="0"/>
              <a:t>Users can easily input their expenses through various methods, including scanning receipts or manually entering data. The AI system then processes this information, ensuring accuracy and reducing the risk of human error. </a:t>
            </a:r>
          </a:p>
          <a:p>
            <a:pPr algn="just">
              <a:lnSpc>
                <a:spcPct val="150000"/>
              </a:lnSpc>
            </a:pPr>
            <a:r>
              <a:rPr lang="en-US" sz="2000" dirty="0"/>
              <a:t>By offering real-time updates and personalized recommendations, the AI expense tracker empowers users to make informed financial decision. This application is particularly beneficial for individuals seeking to improve and achieve their financial goals.</a:t>
            </a:r>
            <a:endParaRPr lang="en-US" sz="2000" b="1" dirty="0"/>
          </a:p>
        </p:txBody>
      </p:sp>
      <p:sp>
        <p:nvSpPr>
          <p:cNvPr id="3" name="Title 1">
            <a:extLst>
              <a:ext uri="{FF2B5EF4-FFF2-40B4-BE49-F238E27FC236}">
                <a16:creationId xmlns:a16="http://schemas.microsoft.com/office/drawing/2014/main" id="{BF4D6916-E3DC-60DA-0D8A-ECEE532FBA95}"/>
              </a:ext>
            </a:extLst>
          </p:cNvPr>
          <p:cNvSpPr txBox="1">
            <a:spLocks/>
          </p:cNvSpPr>
          <p:nvPr/>
        </p:nvSpPr>
        <p:spPr>
          <a:xfrm>
            <a:off x="867695" y="71329"/>
            <a:ext cx="11176819" cy="608895"/>
          </a:xfrm>
          <a:prstGeom prst="rect">
            <a:avLst/>
          </a:prstGeom>
          <a:noFill/>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b="1" dirty="0">
                <a:solidFill>
                  <a:schemeClr val="tx1">
                    <a:lumMod val="95000"/>
                    <a:lumOff val="5000"/>
                  </a:schemeClr>
                </a:solidFill>
              </a:rPr>
              <a:t>Introduction </a:t>
            </a:r>
            <a:endParaRPr lang="en-US" sz="3200" b="1" dirty="0">
              <a:solidFill>
                <a:schemeClr val="tx1">
                  <a:lumMod val="95000"/>
                  <a:lumOff val="5000"/>
                </a:schemeClr>
              </a:solidFill>
            </a:endParaRPr>
          </a:p>
        </p:txBody>
      </p:sp>
    </p:spTree>
    <p:extLst>
      <p:ext uri="{BB962C8B-B14F-4D97-AF65-F5344CB8AC3E}">
        <p14:creationId xmlns:p14="http://schemas.microsoft.com/office/powerpoint/2010/main" val="925533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695" y="71329"/>
            <a:ext cx="11176819" cy="608895"/>
          </a:xfrm>
          <a:noFill/>
        </p:spPr>
        <p:style>
          <a:lnRef idx="3">
            <a:schemeClr val="lt1"/>
          </a:lnRef>
          <a:fillRef idx="1">
            <a:schemeClr val="accent4"/>
          </a:fillRef>
          <a:effectRef idx="1">
            <a:schemeClr val="accent4"/>
          </a:effectRef>
          <a:fontRef idx="minor">
            <a:schemeClr val="lt1"/>
          </a:fontRef>
        </p:style>
        <p:txBody>
          <a:bodyPr>
            <a:noAutofit/>
          </a:bodyPr>
          <a:lstStyle/>
          <a:p>
            <a:r>
              <a:rPr lang="en-US" b="1" dirty="0">
                <a:solidFill>
                  <a:schemeClr val="tx1">
                    <a:lumMod val="95000"/>
                    <a:lumOff val="5000"/>
                  </a:schemeClr>
                </a:solidFill>
              </a:rPr>
              <a:t>Literature Survey </a:t>
            </a:r>
            <a:endParaRPr lang="en-US" sz="3200" b="1" dirty="0">
              <a:solidFill>
                <a:schemeClr val="tx1">
                  <a:lumMod val="95000"/>
                  <a:lumOff val="5000"/>
                </a:schemeClr>
              </a:solidFill>
            </a:endParaRPr>
          </a:p>
        </p:txBody>
      </p:sp>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4</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2676815397"/>
              </p:ext>
            </p:extLst>
          </p:nvPr>
        </p:nvGraphicFramePr>
        <p:xfrm>
          <a:off x="546410" y="601051"/>
          <a:ext cx="11418847" cy="5874643"/>
        </p:xfrm>
        <a:graphic>
          <a:graphicData uri="http://schemas.openxmlformats.org/drawingml/2006/table">
            <a:tbl>
              <a:tblPr firstRow="1" bandRow="1">
                <a:tableStyleId>{5C22544A-7EE6-4342-B048-85BDC9FD1C3A}</a:tableStyleId>
              </a:tblPr>
              <a:tblGrid>
                <a:gridCol w="926857">
                  <a:extLst>
                    <a:ext uri="{9D8B030D-6E8A-4147-A177-3AD203B41FA5}">
                      <a16:colId xmlns:a16="http://schemas.microsoft.com/office/drawing/2014/main" val="20000"/>
                    </a:ext>
                  </a:extLst>
                </a:gridCol>
                <a:gridCol w="2135068">
                  <a:extLst>
                    <a:ext uri="{9D8B030D-6E8A-4147-A177-3AD203B41FA5}">
                      <a16:colId xmlns:a16="http://schemas.microsoft.com/office/drawing/2014/main" val="20001"/>
                    </a:ext>
                  </a:extLst>
                </a:gridCol>
                <a:gridCol w="719180">
                  <a:extLst>
                    <a:ext uri="{9D8B030D-6E8A-4147-A177-3AD203B41FA5}">
                      <a16:colId xmlns:a16="http://schemas.microsoft.com/office/drawing/2014/main" val="1788462455"/>
                    </a:ext>
                  </a:extLst>
                </a:gridCol>
                <a:gridCol w="1281040">
                  <a:extLst>
                    <a:ext uri="{9D8B030D-6E8A-4147-A177-3AD203B41FA5}">
                      <a16:colId xmlns:a16="http://schemas.microsoft.com/office/drawing/2014/main" val="20002"/>
                    </a:ext>
                  </a:extLst>
                </a:gridCol>
                <a:gridCol w="3191362">
                  <a:extLst>
                    <a:ext uri="{9D8B030D-6E8A-4147-A177-3AD203B41FA5}">
                      <a16:colId xmlns:a16="http://schemas.microsoft.com/office/drawing/2014/main" val="20004"/>
                    </a:ext>
                  </a:extLst>
                </a:gridCol>
                <a:gridCol w="3165340">
                  <a:extLst>
                    <a:ext uri="{9D8B030D-6E8A-4147-A177-3AD203B41FA5}">
                      <a16:colId xmlns:a16="http://schemas.microsoft.com/office/drawing/2014/main" val="20005"/>
                    </a:ext>
                  </a:extLst>
                </a:gridCol>
              </a:tblGrid>
              <a:tr h="356249">
                <a:tc>
                  <a:txBody>
                    <a:bodyPr/>
                    <a:lstStyle/>
                    <a:p>
                      <a:pPr algn="l"/>
                      <a:r>
                        <a:rPr lang="en-US" dirty="0"/>
                        <a:t>Sr. No.</a:t>
                      </a:r>
                    </a:p>
                  </a:txBody>
                  <a:tcPr/>
                </a:tc>
                <a:tc>
                  <a:txBody>
                    <a:bodyPr/>
                    <a:lstStyle/>
                    <a:p>
                      <a:pPr algn="l"/>
                      <a:r>
                        <a:rPr lang="en-US" dirty="0"/>
                        <a:t>Title</a:t>
                      </a:r>
                      <a:r>
                        <a:rPr lang="en-US" baseline="0" dirty="0"/>
                        <a:t> of Paper </a:t>
                      </a:r>
                      <a:endParaRPr lang="en-US" dirty="0"/>
                    </a:p>
                  </a:txBody>
                  <a:tcPr/>
                </a:tc>
                <a:tc>
                  <a:txBody>
                    <a:bodyPr/>
                    <a:lstStyle/>
                    <a:p>
                      <a:pPr algn="l"/>
                      <a:r>
                        <a:rPr lang="en-US" dirty="0"/>
                        <a:t>Year</a:t>
                      </a:r>
                    </a:p>
                  </a:txBody>
                  <a:tcPr/>
                </a:tc>
                <a:tc>
                  <a:txBody>
                    <a:bodyPr/>
                    <a:lstStyle/>
                    <a:p>
                      <a:pPr algn="ctr"/>
                      <a:r>
                        <a:rPr lang="en-US" dirty="0"/>
                        <a:t>Author</a:t>
                      </a:r>
                    </a:p>
                  </a:txBody>
                  <a:tcPr/>
                </a:tc>
                <a:tc>
                  <a:txBody>
                    <a:bodyPr/>
                    <a:lstStyle/>
                    <a:p>
                      <a:pPr algn="l"/>
                      <a:r>
                        <a:rPr lang="en-US" dirty="0"/>
                        <a:t>Key</a:t>
                      </a:r>
                      <a:r>
                        <a:rPr lang="en-US" baseline="0" dirty="0"/>
                        <a:t> Points</a:t>
                      </a:r>
                      <a:endParaRPr lang="en-US" dirty="0"/>
                    </a:p>
                  </a:txBody>
                  <a:tcPr/>
                </a:tc>
                <a:tc>
                  <a:txBody>
                    <a:bodyPr/>
                    <a:lstStyle/>
                    <a:p>
                      <a:pPr algn="l"/>
                      <a:r>
                        <a:rPr lang="en-US" dirty="0"/>
                        <a:t>Limitations</a:t>
                      </a:r>
                    </a:p>
                  </a:txBody>
                  <a:tcPr/>
                </a:tc>
                <a:extLst>
                  <a:ext uri="{0D108BD9-81ED-4DB2-BD59-A6C34878D82A}">
                    <a16:rowId xmlns:a16="http://schemas.microsoft.com/office/drawing/2014/main" val="10000"/>
                  </a:ext>
                </a:extLst>
              </a:tr>
              <a:tr h="1424995">
                <a:tc>
                  <a:txBody>
                    <a:bodyPr/>
                    <a:lstStyle/>
                    <a:p>
                      <a:pPr algn="l"/>
                      <a:r>
                        <a:rPr lang="en-US" dirty="0"/>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A Web-Based Repository for Undergraduate Projects</a:t>
                      </a:r>
                      <a:endParaRPr lang="en-US" dirty="0"/>
                    </a:p>
                  </a:txBody>
                  <a:tcPr/>
                </a:tc>
                <a:tc>
                  <a:txBody>
                    <a:bodyPr/>
                    <a:lstStyle/>
                    <a:p>
                      <a:pPr algn="l"/>
                      <a:r>
                        <a:rPr lang="en-US" dirty="0"/>
                        <a:t>2021</a:t>
                      </a:r>
                    </a:p>
                  </a:txBody>
                  <a:tcPr/>
                </a:tc>
                <a:tc>
                  <a:txBody>
                    <a:bodyPr/>
                    <a:lstStyle/>
                    <a:p>
                      <a:r>
                        <a:rPr lang="en-IN" sz="1800" b="0" i="0" kern="1200" dirty="0">
                          <a:solidFill>
                            <a:schemeClr val="dk1"/>
                          </a:solidFill>
                          <a:effectLst/>
                          <a:latin typeface="+mn-lt"/>
                          <a:ea typeface="+mn-ea"/>
                          <a:cs typeface="+mn-cs"/>
                        </a:rPr>
                        <a:t>S.I. Bawa, S. U. </a:t>
                      </a:r>
                      <a:r>
                        <a:rPr lang="en-IN" sz="1800" b="0" i="0" kern="1200" dirty="0" err="1">
                          <a:solidFill>
                            <a:schemeClr val="dk1"/>
                          </a:solidFill>
                          <a:effectLst/>
                          <a:latin typeface="+mn-lt"/>
                          <a:ea typeface="+mn-ea"/>
                          <a:cs typeface="+mn-cs"/>
                        </a:rPr>
                        <a:t>Olatinwo</a:t>
                      </a:r>
                      <a:r>
                        <a:rPr lang="en-IN" sz="1800" b="0" i="0" kern="1200" dirty="0">
                          <a:solidFill>
                            <a:schemeClr val="dk1"/>
                          </a:solidFill>
                          <a:effectLst/>
                          <a:latin typeface="+mn-lt"/>
                          <a:ea typeface="+mn-ea"/>
                          <a:cs typeface="+mn-cs"/>
                        </a:rPr>
                        <a:t>, A.A. Garba</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PHP/MySQL, enables version control and remote access; survey shows high user satisfaction</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Requires stable internet; adoption may depend on department-wide training</a:t>
                      </a:r>
                      <a:endParaRPr lang="en-US" dirty="0"/>
                    </a:p>
                  </a:txBody>
                  <a:tcPr/>
                </a:tc>
                <a:extLst>
                  <a:ext uri="{0D108BD9-81ED-4DB2-BD59-A6C34878D82A}">
                    <a16:rowId xmlns:a16="http://schemas.microsoft.com/office/drawing/2014/main" val="10001"/>
                  </a:ext>
                </a:extLst>
              </a:tr>
              <a:tr h="14249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a:t>
                      </a:r>
                    </a:p>
                  </a:txBody>
                  <a:tcPr/>
                </a:tc>
                <a:tc>
                  <a:txBody>
                    <a:bodyPr/>
                    <a:lstStyle/>
                    <a:p>
                      <a:r>
                        <a:rPr lang="en-US" sz="1800" b="0" i="0" kern="1200" dirty="0">
                          <a:solidFill>
                            <a:schemeClr val="dk1"/>
                          </a:solidFill>
                          <a:effectLst/>
                          <a:latin typeface="+mn-lt"/>
                          <a:ea typeface="+mn-ea"/>
                          <a:cs typeface="+mn-cs"/>
                        </a:rPr>
                        <a:t>Web-Based Master Student Project Evaluation and Management System (EVA)</a:t>
                      </a:r>
                      <a:endParaRPr lang="en-US" dirty="0"/>
                    </a:p>
                  </a:txBody>
                  <a:tcPr/>
                </a:tc>
                <a:tc>
                  <a:txBody>
                    <a:bodyPr/>
                    <a:lstStyle/>
                    <a:p>
                      <a:pPr algn="l"/>
                      <a:r>
                        <a:rPr lang="en-US" dirty="0"/>
                        <a:t>2022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i="0" kern="1200" dirty="0">
                          <a:solidFill>
                            <a:schemeClr val="dk1"/>
                          </a:solidFill>
                          <a:effectLst/>
                          <a:latin typeface="+mn-lt"/>
                          <a:ea typeface="+mn-ea"/>
                          <a:cs typeface="+mn-cs"/>
                        </a:rPr>
                        <a:t>Ng K. Song, Juliana Wahid</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Structured multi-phase project evaluation process; 40% reduction in staff workload reported</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Prototype; tested on a single program and may not generalize to all disciplines</a:t>
                      </a:r>
                      <a:endParaRPr lang="en-US" dirty="0"/>
                    </a:p>
                  </a:txBody>
                  <a:tcPr/>
                </a:tc>
                <a:extLst>
                  <a:ext uri="{0D108BD9-81ED-4DB2-BD59-A6C34878D82A}">
                    <a16:rowId xmlns:a16="http://schemas.microsoft.com/office/drawing/2014/main" val="1595009265"/>
                  </a:ext>
                </a:extLst>
              </a:tr>
              <a:tr h="14069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Academic Project Approval System through Online</a:t>
                      </a:r>
                      <a:endParaRPr lang="en-US" dirty="0"/>
                    </a:p>
                  </a:txBody>
                  <a:tcPr/>
                </a:tc>
                <a:tc>
                  <a:txBody>
                    <a:bodyPr/>
                    <a:lstStyle/>
                    <a:p>
                      <a:pPr algn="l"/>
                      <a:r>
                        <a:rPr lang="en-US" dirty="0"/>
                        <a:t>2021</a:t>
                      </a:r>
                    </a:p>
                  </a:txBody>
                  <a:tcPr/>
                </a:tc>
                <a:tc>
                  <a:txBody>
                    <a:bodyPr/>
                    <a:lstStyle/>
                    <a:p>
                      <a:r>
                        <a:rPr lang="en-IN" sz="1800" b="0" i="0" kern="1200" dirty="0">
                          <a:solidFill>
                            <a:schemeClr val="dk1"/>
                          </a:solidFill>
                          <a:effectLst/>
                          <a:latin typeface="+mn-lt"/>
                          <a:ea typeface="+mn-ea"/>
                          <a:cs typeface="+mn-cs"/>
                        </a:rPr>
                        <a:t>P. Vijayalakshmi, M. Rajalakshmi</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End-to-end automation of proposal review, status tracking with multi-role access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Limited customization for diverse project requirements</a:t>
                      </a:r>
                      <a:endParaRPr lang="en-US" dirty="0"/>
                    </a:p>
                  </a:txBody>
                  <a:tcPr/>
                </a:tc>
                <a:extLst>
                  <a:ext uri="{0D108BD9-81ED-4DB2-BD59-A6C34878D82A}">
                    <a16:rowId xmlns:a16="http://schemas.microsoft.com/office/drawing/2014/main" val="1467557694"/>
                  </a:ext>
                </a:extLst>
              </a:tr>
              <a:tr h="11578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i="0" kern="1200" dirty="0">
                          <a:solidFill>
                            <a:schemeClr val="dk1"/>
                          </a:solidFill>
                          <a:effectLst/>
                          <a:latin typeface="+mn-lt"/>
                          <a:ea typeface="+mn-ea"/>
                          <a:cs typeface="+mn-cs"/>
                        </a:rPr>
                        <a:t>Project Review Management System</a:t>
                      </a:r>
                      <a:endParaRPr lang="en-US" dirty="0"/>
                    </a:p>
                  </a:txBody>
                  <a:tcPr/>
                </a:tc>
                <a:tc>
                  <a:txBody>
                    <a:bodyPr/>
                    <a:lstStyle/>
                    <a:p>
                      <a:pPr algn="l"/>
                      <a:r>
                        <a:rPr lang="en-US" dirty="0"/>
                        <a:t>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t>Y.Sakpal</a:t>
                      </a:r>
                      <a:r>
                        <a:rPr lang="en-US" sz="1600" dirty="0"/>
                        <a:t>, A. Gharat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Milestone-based review process, benchmarking, reduction in review cycle time</a:t>
                      </a:r>
                    </a:p>
                  </a:txBody>
                  <a:tcPr/>
                </a:tc>
                <a:tc>
                  <a:txBody>
                    <a:bodyPr/>
                    <a:lstStyle/>
                    <a:p>
                      <a:pPr algn="l"/>
                      <a:r>
                        <a:rPr lang="en-US" dirty="0"/>
                        <a:t>Limited discussion of security and data privacy</a:t>
                      </a:r>
                    </a:p>
                  </a:txBody>
                  <a:tcPr/>
                </a:tc>
                <a:extLst>
                  <a:ext uri="{0D108BD9-81ED-4DB2-BD59-A6C34878D82A}">
                    <a16:rowId xmlns:a16="http://schemas.microsoft.com/office/drawing/2014/main" val="191951918"/>
                  </a:ext>
                </a:extLst>
              </a:tr>
            </a:tbl>
          </a:graphicData>
        </a:graphic>
      </p:graphicFrame>
    </p:spTree>
    <p:extLst>
      <p:ext uri="{BB962C8B-B14F-4D97-AF65-F5344CB8AC3E}">
        <p14:creationId xmlns:p14="http://schemas.microsoft.com/office/powerpoint/2010/main" val="2207816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601030-1A33-4F79-F815-C4E769E464EA}"/>
              </a:ext>
            </a:extLst>
          </p:cNvPr>
          <p:cNvSpPr>
            <a:spLocks noGrp="1"/>
          </p:cNvSpPr>
          <p:nvPr>
            <p:ph type="body" idx="1"/>
          </p:nvPr>
        </p:nvSpPr>
        <p:spPr>
          <a:xfrm>
            <a:off x="831850" y="903249"/>
            <a:ext cx="10515600" cy="5186401"/>
          </a:xfrm>
        </p:spPr>
        <p:txBody>
          <a:bodyPr/>
          <a:lstStyle/>
          <a:p>
            <a:endParaRPr lang="en-IN" dirty="0"/>
          </a:p>
        </p:txBody>
      </p:sp>
      <p:sp>
        <p:nvSpPr>
          <p:cNvPr id="4" name="Date Placeholder 3">
            <a:extLst>
              <a:ext uri="{FF2B5EF4-FFF2-40B4-BE49-F238E27FC236}">
                <a16:creationId xmlns:a16="http://schemas.microsoft.com/office/drawing/2014/main" id="{37159154-3D16-D65A-FDE4-1A052EFA3E76}"/>
              </a:ext>
            </a:extLst>
          </p:cNvPr>
          <p:cNvSpPr>
            <a:spLocks noGrp="1"/>
          </p:cNvSpPr>
          <p:nvPr>
            <p:ph type="dt" sz="half" idx="10"/>
          </p:nvPr>
        </p:nvSpPr>
        <p:spPr/>
        <p:txBody>
          <a:bodyPr/>
          <a:lstStyle/>
          <a:p>
            <a:fld id="{EA6F76C9-48E8-4E71-ADA2-31E967BE86D6}" type="datetime1">
              <a:rPr lang="en-US" smtClean="0"/>
              <a:t>9/8/2025</a:t>
            </a:fld>
            <a:endParaRPr lang="en-US"/>
          </a:p>
        </p:txBody>
      </p:sp>
      <p:sp>
        <p:nvSpPr>
          <p:cNvPr id="5" name="Footer Placeholder 4">
            <a:extLst>
              <a:ext uri="{FF2B5EF4-FFF2-40B4-BE49-F238E27FC236}">
                <a16:creationId xmlns:a16="http://schemas.microsoft.com/office/drawing/2014/main" id="{372BFF9E-A092-27C8-C65C-59BF0304BC5D}"/>
              </a:ext>
            </a:extLst>
          </p:cNvPr>
          <p:cNvSpPr>
            <a:spLocks noGrp="1"/>
          </p:cNvSpPr>
          <p:nvPr>
            <p:ph type="ftr" sz="quarter" idx="11"/>
          </p:nvPr>
        </p:nvSpPr>
        <p:spPr/>
        <p:txBody>
          <a:bodyPr/>
          <a:lstStyle/>
          <a:p>
            <a:r>
              <a:rPr lang="en-US" dirty="0"/>
              <a:t>Indira College of Engineering&amp; Management, </a:t>
            </a:r>
            <a:r>
              <a:rPr lang="en-US" dirty="0" err="1"/>
              <a:t>Parandwadi</a:t>
            </a:r>
            <a:endParaRPr lang="en-US" dirty="0"/>
          </a:p>
        </p:txBody>
      </p:sp>
      <p:sp>
        <p:nvSpPr>
          <p:cNvPr id="6" name="Slide Number Placeholder 5">
            <a:extLst>
              <a:ext uri="{FF2B5EF4-FFF2-40B4-BE49-F238E27FC236}">
                <a16:creationId xmlns:a16="http://schemas.microsoft.com/office/drawing/2014/main" id="{91978DAE-0B32-6015-0A69-407EE9C1D7D8}"/>
              </a:ext>
            </a:extLst>
          </p:cNvPr>
          <p:cNvSpPr>
            <a:spLocks noGrp="1"/>
          </p:cNvSpPr>
          <p:nvPr>
            <p:ph type="sldNum" sz="quarter" idx="12"/>
          </p:nvPr>
        </p:nvSpPr>
        <p:spPr/>
        <p:txBody>
          <a:bodyPr/>
          <a:lstStyle/>
          <a:p>
            <a:fld id="{ACB160E8-E870-46BA-8C3F-B490E99DB9E1}" type="slidenum">
              <a:rPr lang="en-US" smtClean="0"/>
              <a:pPr/>
              <a:t>5</a:t>
            </a:fld>
            <a:endParaRPr lang="en-US"/>
          </a:p>
        </p:txBody>
      </p:sp>
      <p:sp>
        <p:nvSpPr>
          <p:cNvPr id="8" name="Title 1">
            <a:extLst>
              <a:ext uri="{FF2B5EF4-FFF2-40B4-BE49-F238E27FC236}">
                <a16:creationId xmlns:a16="http://schemas.microsoft.com/office/drawing/2014/main" id="{29E9E626-0178-BBBC-0BDD-F0C1069CC3AC}"/>
              </a:ext>
            </a:extLst>
          </p:cNvPr>
          <p:cNvSpPr txBox="1">
            <a:spLocks noGrp="1"/>
          </p:cNvSpPr>
          <p:nvPr>
            <p:ph type="title"/>
          </p:nvPr>
        </p:nvSpPr>
        <p:spPr>
          <a:xfrm>
            <a:off x="838200" y="158750"/>
            <a:ext cx="11177588" cy="609600"/>
          </a:xfrm>
          <a:prstGeom prst="rect">
            <a:avLst/>
          </a:prstGeom>
          <a:noFill/>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Autofit/>
          </a:bodyPr>
          <a:lstStyle>
            <a:lvl1pPr>
              <a:lnSpc>
                <a:spcPct val="90000"/>
              </a:lnSpc>
              <a:spcBef>
                <a:spcPct val="0"/>
              </a:spcBef>
              <a:buNone/>
              <a:defRPr sz="4400" b="1">
                <a:solidFill>
                  <a:schemeClr val="tx1">
                    <a:lumMod val="95000"/>
                    <a:lumOff val="5000"/>
                  </a:schemeClr>
                </a:solidFill>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Taxonomy Chart</a:t>
            </a:r>
          </a:p>
        </p:txBody>
      </p:sp>
      <p:graphicFrame>
        <p:nvGraphicFramePr>
          <p:cNvPr id="9" name="Table 8">
            <a:extLst>
              <a:ext uri="{FF2B5EF4-FFF2-40B4-BE49-F238E27FC236}">
                <a16:creationId xmlns:a16="http://schemas.microsoft.com/office/drawing/2014/main" id="{2597C1E2-D949-58A0-3960-AA019712CA62}"/>
              </a:ext>
            </a:extLst>
          </p:cNvPr>
          <p:cNvGraphicFramePr>
            <a:graphicFrameLocks noGrp="1"/>
          </p:cNvGraphicFramePr>
          <p:nvPr>
            <p:extLst>
              <p:ext uri="{D42A27DB-BD31-4B8C-83A1-F6EECF244321}">
                <p14:modId xmlns:p14="http://schemas.microsoft.com/office/powerpoint/2010/main" val="3059475335"/>
              </p:ext>
            </p:extLst>
          </p:nvPr>
        </p:nvGraphicFramePr>
        <p:xfrm>
          <a:off x="419742" y="834057"/>
          <a:ext cx="11482697" cy="5932503"/>
        </p:xfrm>
        <a:graphic>
          <a:graphicData uri="http://schemas.openxmlformats.org/drawingml/2006/table">
            <a:tbl>
              <a:tblPr firstRow="1" bandRow="1">
                <a:tableStyleId>{5C22544A-7EE6-4342-B048-85BDC9FD1C3A}</a:tableStyleId>
              </a:tblPr>
              <a:tblGrid>
                <a:gridCol w="3054145">
                  <a:extLst>
                    <a:ext uri="{9D8B030D-6E8A-4147-A177-3AD203B41FA5}">
                      <a16:colId xmlns:a16="http://schemas.microsoft.com/office/drawing/2014/main" val="3009035815"/>
                    </a:ext>
                  </a:extLst>
                </a:gridCol>
                <a:gridCol w="1959179">
                  <a:extLst>
                    <a:ext uri="{9D8B030D-6E8A-4147-A177-3AD203B41FA5}">
                      <a16:colId xmlns:a16="http://schemas.microsoft.com/office/drawing/2014/main" val="3520682917"/>
                    </a:ext>
                  </a:extLst>
                </a:gridCol>
                <a:gridCol w="1858994">
                  <a:extLst>
                    <a:ext uri="{9D8B030D-6E8A-4147-A177-3AD203B41FA5}">
                      <a16:colId xmlns:a16="http://schemas.microsoft.com/office/drawing/2014/main" val="2844782506"/>
                    </a:ext>
                  </a:extLst>
                </a:gridCol>
                <a:gridCol w="1636359">
                  <a:extLst>
                    <a:ext uri="{9D8B030D-6E8A-4147-A177-3AD203B41FA5}">
                      <a16:colId xmlns:a16="http://schemas.microsoft.com/office/drawing/2014/main" val="1310903884"/>
                    </a:ext>
                  </a:extLst>
                </a:gridCol>
                <a:gridCol w="1569570">
                  <a:extLst>
                    <a:ext uri="{9D8B030D-6E8A-4147-A177-3AD203B41FA5}">
                      <a16:colId xmlns:a16="http://schemas.microsoft.com/office/drawing/2014/main" val="4243782726"/>
                    </a:ext>
                  </a:extLst>
                </a:gridCol>
                <a:gridCol w="1404450">
                  <a:extLst>
                    <a:ext uri="{9D8B030D-6E8A-4147-A177-3AD203B41FA5}">
                      <a16:colId xmlns:a16="http://schemas.microsoft.com/office/drawing/2014/main" val="4092820533"/>
                    </a:ext>
                  </a:extLst>
                </a:gridCol>
              </a:tblGrid>
              <a:tr h="904328">
                <a:tc>
                  <a:txBody>
                    <a:bodyPr/>
                    <a:lstStyle/>
                    <a:p>
                      <a:r>
                        <a:rPr lang="en-IN" dirty="0">
                          <a:solidFill>
                            <a:schemeClr val="tx1"/>
                          </a:solidFill>
                        </a:rPr>
                        <a:t>Parameters</a:t>
                      </a:r>
                    </a:p>
                    <a:p>
                      <a:endParaRPr lang="en-IN" dirty="0">
                        <a:solidFill>
                          <a:schemeClr val="tx1"/>
                        </a:solidFill>
                      </a:endParaRPr>
                    </a:p>
                    <a:p>
                      <a:r>
                        <a:rPr lang="en-IN" dirty="0">
                          <a:solidFill>
                            <a:schemeClr val="tx1"/>
                          </a:solidFill>
                        </a:rPr>
                        <a:t>Papers   </a:t>
                      </a:r>
                    </a:p>
                  </a:txBody>
                  <a:tcPr/>
                </a:tc>
                <a:tc>
                  <a:txBody>
                    <a:bodyPr/>
                    <a:lstStyle/>
                    <a:p>
                      <a:r>
                        <a:rPr lang="en-IN" dirty="0">
                          <a:solidFill>
                            <a:schemeClr val="tx1"/>
                          </a:solidFill>
                        </a:rPr>
                        <a:t>Online Submission</a:t>
                      </a:r>
                    </a:p>
                  </a:txBody>
                  <a:tcPr/>
                </a:tc>
                <a:tc>
                  <a:txBody>
                    <a:bodyPr/>
                    <a:lstStyle/>
                    <a:p>
                      <a:r>
                        <a:rPr lang="en-IN" dirty="0">
                          <a:solidFill>
                            <a:schemeClr val="tx1"/>
                          </a:solidFill>
                        </a:rPr>
                        <a:t>Automated Review Workflow</a:t>
                      </a:r>
                    </a:p>
                  </a:txBody>
                  <a:tcPr/>
                </a:tc>
                <a:tc>
                  <a:txBody>
                    <a:bodyPr/>
                    <a:lstStyle/>
                    <a:p>
                      <a:r>
                        <a:rPr lang="en-IN" dirty="0">
                          <a:solidFill>
                            <a:schemeClr val="tx1"/>
                          </a:solidFill>
                        </a:rPr>
                        <a:t>Multi-Stage Evaluation</a:t>
                      </a:r>
                    </a:p>
                  </a:txBody>
                  <a:tcPr/>
                </a:tc>
                <a:tc>
                  <a:txBody>
                    <a:bodyPr/>
                    <a:lstStyle/>
                    <a:p>
                      <a:r>
                        <a:rPr lang="en-IN" dirty="0">
                          <a:solidFill>
                            <a:schemeClr val="tx1"/>
                          </a:solidFill>
                        </a:rPr>
                        <a:t>Idea </a:t>
                      </a:r>
                      <a:r>
                        <a:rPr lang="en-IN" dirty="0" err="1">
                          <a:solidFill>
                            <a:schemeClr val="tx1"/>
                          </a:solidFill>
                        </a:rPr>
                        <a:t>Suggession</a:t>
                      </a:r>
                      <a:endParaRPr lang="en-IN" dirty="0">
                        <a:solidFill>
                          <a:schemeClr val="tx1"/>
                        </a:solidFill>
                      </a:endParaRPr>
                    </a:p>
                  </a:txBody>
                  <a:tcPr/>
                </a:tc>
                <a:tc>
                  <a:txBody>
                    <a:bodyPr/>
                    <a:lstStyle/>
                    <a:p>
                      <a:r>
                        <a:rPr lang="en-IN" dirty="0" err="1">
                          <a:solidFill>
                            <a:schemeClr val="tx1"/>
                          </a:solidFill>
                        </a:rPr>
                        <a:t>Plagarism</a:t>
                      </a:r>
                      <a:r>
                        <a:rPr lang="en-IN" dirty="0">
                          <a:solidFill>
                            <a:schemeClr val="tx1"/>
                          </a:solidFill>
                        </a:rPr>
                        <a:t> Detection</a:t>
                      </a:r>
                    </a:p>
                  </a:txBody>
                  <a:tcPr/>
                </a:tc>
                <a:extLst>
                  <a:ext uri="{0D108BD9-81ED-4DB2-BD59-A6C34878D82A}">
                    <a16:rowId xmlns:a16="http://schemas.microsoft.com/office/drawing/2014/main" val="173700100"/>
                  </a:ext>
                </a:extLst>
              </a:tr>
              <a:tr h="11756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A Web-Based Repository for Undergraduate Projects</a:t>
                      </a:r>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2352922706"/>
                  </a:ext>
                </a:extLst>
              </a:tr>
              <a:tr h="904328">
                <a:tc>
                  <a:txBody>
                    <a:bodyPr/>
                    <a:lstStyle/>
                    <a:p>
                      <a:pPr fontAlgn="base" latinLnBrk="0">
                        <a:buNone/>
                      </a:pPr>
                      <a:r>
                        <a:rPr lang="en-US" dirty="0">
                          <a:effectLst/>
                        </a:rPr>
                        <a:t>Web-Based Master Student Project Evaluation and Management System (EVA)</a:t>
                      </a:r>
                    </a:p>
                  </a:txBody>
                  <a:tcPr marL="60960" marR="60960" anchor="ctr"/>
                </a:tc>
                <a:tc>
                  <a:txBody>
                    <a:bodyPr/>
                    <a:lstStyle/>
                    <a:p>
                      <a:pPr fontAlgn="base" latinLnBrk="0">
                        <a:buNone/>
                      </a:pPr>
                      <a:endParaRPr lang="en-IN" dirty="0">
                        <a:effectLst/>
                      </a:endParaRPr>
                    </a:p>
                  </a:txBody>
                  <a:tcPr marL="60960" marR="60960" anchor="ct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2148369593"/>
                  </a:ext>
                </a:extLst>
              </a:tr>
              <a:tr h="11756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Academic Project Approval System through Online</a:t>
                      </a:r>
                      <a:endParaRPr lang="en-US" sz="1800" dirty="0"/>
                    </a:p>
                  </a:txBody>
                  <a:tcP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3044435467"/>
                  </a:ext>
                </a:extLst>
              </a:tr>
              <a:tr h="904328">
                <a:tc>
                  <a:txBody>
                    <a:bodyPr/>
                    <a:lstStyle/>
                    <a:p>
                      <a:pPr fontAlgn="base" latinLnBrk="0">
                        <a:buNone/>
                      </a:pPr>
                      <a:r>
                        <a:rPr lang="en-IN" dirty="0">
                          <a:effectLst/>
                        </a:rPr>
                        <a:t>Project Review Management System</a:t>
                      </a:r>
                    </a:p>
                  </a:txBody>
                  <a:tcPr marL="60960" marR="60960" anchor="ctr"/>
                </a:tc>
                <a:tc>
                  <a:txBody>
                    <a:bodyPr/>
                    <a:lstStyle/>
                    <a:p>
                      <a:pPr fontAlgn="base" latinLnBrk="0">
                        <a:buNone/>
                      </a:pPr>
                      <a:endParaRPr lang="en-IN" dirty="0">
                        <a:effectLst/>
                      </a:endParaRPr>
                    </a:p>
                  </a:txBody>
                  <a:tcPr marL="60960" marR="60960" anchor="ct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1483213634"/>
                  </a:ext>
                </a:extLst>
              </a:tr>
              <a:tr h="848121">
                <a:tc>
                  <a:txBody>
                    <a:bodyPr/>
                    <a:lstStyle/>
                    <a:p>
                      <a:pPr fontAlgn="base" latinLnBrk="0">
                        <a:buNone/>
                      </a:pPr>
                      <a:r>
                        <a:rPr lang="en-IN" dirty="0">
                          <a:effectLst/>
                        </a:rPr>
                        <a:t>Proposed System</a:t>
                      </a:r>
                    </a:p>
                  </a:txBody>
                  <a:tcPr marL="60960" marR="60960" anchor="ctr"/>
                </a:tc>
                <a:tc>
                  <a:txBody>
                    <a:bodyPr/>
                    <a:lstStyle/>
                    <a:p>
                      <a:pPr fontAlgn="base" latinLnBrk="0">
                        <a:buNone/>
                      </a:pPr>
                      <a:endParaRPr lang="en-IN" dirty="0">
                        <a:effectLst/>
                      </a:endParaRPr>
                    </a:p>
                  </a:txBody>
                  <a:tcPr marL="60960" marR="60960" anchor="ctr"/>
                </a:tc>
                <a:tc>
                  <a:txBody>
                    <a:bodyPr/>
                    <a:lstStyle/>
                    <a:p>
                      <a:endParaRPr lang="en-IN" dirty="0"/>
                    </a:p>
                  </a:txBody>
                  <a:tcPr/>
                </a:tc>
                <a:tc>
                  <a:txBody>
                    <a:bodyPr/>
                    <a:lstStyle/>
                    <a:p>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3605873984"/>
                  </a:ext>
                </a:extLst>
              </a:tr>
            </a:tbl>
          </a:graphicData>
        </a:graphic>
      </p:graphicFrame>
      <p:cxnSp>
        <p:nvCxnSpPr>
          <p:cNvPr id="11" name="Straight Arrow Connector 10">
            <a:extLst>
              <a:ext uri="{FF2B5EF4-FFF2-40B4-BE49-F238E27FC236}">
                <a16:creationId xmlns:a16="http://schemas.microsoft.com/office/drawing/2014/main" id="{B80BE01A-823C-A5B5-D9CA-2B68F34F6274}"/>
              </a:ext>
            </a:extLst>
          </p:cNvPr>
          <p:cNvCxnSpPr>
            <a:cxnSpLocks/>
          </p:cNvCxnSpPr>
          <p:nvPr/>
        </p:nvCxnSpPr>
        <p:spPr>
          <a:xfrm>
            <a:off x="1784195" y="1115121"/>
            <a:ext cx="41259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Straight Arrow Connector 12">
            <a:extLst>
              <a:ext uri="{FF2B5EF4-FFF2-40B4-BE49-F238E27FC236}">
                <a16:creationId xmlns:a16="http://schemas.microsoft.com/office/drawing/2014/main" id="{5F51251B-60A4-8064-DDE3-52CBDF6C0C9A}"/>
              </a:ext>
            </a:extLst>
          </p:cNvPr>
          <p:cNvCxnSpPr>
            <a:cxnSpLocks/>
          </p:cNvCxnSpPr>
          <p:nvPr/>
        </p:nvCxnSpPr>
        <p:spPr>
          <a:xfrm>
            <a:off x="1405053" y="1471961"/>
            <a:ext cx="0" cy="30108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28" name="Graphic 27" descr="Checkmark with solid fill">
            <a:extLst>
              <a:ext uri="{FF2B5EF4-FFF2-40B4-BE49-F238E27FC236}">
                <a16:creationId xmlns:a16="http://schemas.microsoft.com/office/drawing/2014/main" id="{C4D1A4E4-48C6-3A86-9A82-A46669C057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83275" y="4211937"/>
            <a:ext cx="556863" cy="556863"/>
          </a:xfrm>
          <a:prstGeom prst="rect">
            <a:avLst/>
          </a:prstGeom>
        </p:spPr>
      </p:pic>
      <p:pic>
        <p:nvPicPr>
          <p:cNvPr id="29" name="Graphic 28" descr="Checkmark with solid fill">
            <a:extLst>
              <a:ext uri="{FF2B5EF4-FFF2-40B4-BE49-F238E27FC236}">
                <a16:creationId xmlns:a16="http://schemas.microsoft.com/office/drawing/2014/main" id="{13BCBE4F-B155-10C5-543D-5F2FBF6140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83276" y="5256255"/>
            <a:ext cx="556862" cy="556862"/>
          </a:xfrm>
          <a:prstGeom prst="rect">
            <a:avLst/>
          </a:prstGeom>
        </p:spPr>
      </p:pic>
      <p:pic>
        <p:nvPicPr>
          <p:cNvPr id="36" name="Graphic 35" descr="Checkmark with solid fill">
            <a:extLst>
              <a:ext uri="{FF2B5EF4-FFF2-40B4-BE49-F238E27FC236}">
                <a16:creationId xmlns:a16="http://schemas.microsoft.com/office/drawing/2014/main" id="{9A45CE91-6C1A-9414-28A7-C2217839A0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20127" y="3126786"/>
            <a:ext cx="583580" cy="583580"/>
          </a:xfrm>
          <a:prstGeom prst="rect">
            <a:avLst/>
          </a:prstGeom>
        </p:spPr>
      </p:pic>
      <p:pic>
        <p:nvPicPr>
          <p:cNvPr id="37" name="Graphic 36" descr="Checkmark with solid fill">
            <a:extLst>
              <a:ext uri="{FF2B5EF4-FFF2-40B4-BE49-F238E27FC236}">
                <a16:creationId xmlns:a16="http://schemas.microsoft.com/office/drawing/2014/main" id="{7BDCD75D-79F5-EC15-69ED-204C103A7C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30347" y="4253112"/>
            <a:ext cx="583581" cy="583581"/>
          </a:xfrm>
          <a:prstGeom prst="rect">
            <a:avLst/>
          </a:prstGeom>
        </p:spPr>
      </p:pic>
      <p:pic>
        <p:nvPicPr>
          <p:cNvPr id="38" name="Graphic 37" descr="Checkmark with solid fill">
            <a:extLst>
              <a:ext uri="{FF2B5EF4-FFF2-40B4-BE49-F238E27FC236}">
                <a16:creationId xmlns:a16="http://schemas.microsoft.com/office/drawing/2014/main" id="{F9DB6574-E12B-D916-E05C-178DCE95D7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1610" y="5242104"/>
            <a:ext cx="583580" cy="583580"/>
          </a:xfrm>
          <a:prstGeom prst="rect">
            <a:avLst/>
          </a:prstGeom>
        </p:spPr>
      </p:pic>
      <p:pic>
        <p:nvPicPr>
          <p:cNvPr id="43" name="Graphic 42" descr="Close with solid fill">
            <a:extLst>
              <a:ext uri="{FF2B5EF4-FFF2-40B4-BE49-F238E27FC236}">
                <a16:creationId xmlns:a16="http://schemas.microsoft.com/office/drawing/2014/main" id="{0F8531BC-B0C8-4749-93C5-5B4F1B4C22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82991" y="2128535"/>
            <a:ext cx="583580" cy="583580"/>
          </a:xfrm>
          <a:prstGeom prst="rect">
            <a:avLst/>
          </a:prstGeom>
        </p:spPr>
      </p:pic>
      <p:pic>
        <p:nvPicPr>
          <p:cNvPr id="51" name="Graphic 50" descr="Close with solid fill">
            <a:extLst>
              <a:ext uri="{FF2B5EF4-FFF2-40B4-BE49-F238E27FC236}">
                <a16:creationId xmlns:a16="http://schemas.microsoft.com/office/drawing/2014/main" id="{5D508D87-20B2-18C9-770F-F183D51981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13330" y="2118448"/>
            <a:ext cx="583580" cy="583580"/>
          </a:xfrm>
          <a:prstGeom prst="rect">
            <a:avLst/>
          </a:prstGeom>
        </p:spPr>
      </p:pic>
      <p:pic>
        <p:nvPicPr>
          <p:cNvPr id="52" name="Graphic 51" descr="Close with solid fill">
            <a:extLst>
              <a:ext uri="{FF2B5EF4-FFF2-40B4-BE49-F238E27FC236}">
                <a16:creationId xmlns:a16="http://schemas.microsoft.com/office/drawing/2014/main" id="{4CABB92C-4D9E-970B-64A9-42797F72E8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16941" y="3132675"/>
            <a:ext cx="583580" cy="583580"/>
          </a:xfrm>
          <a:prstGeom prst="rect">
            <a:avLst/>
          </a:prstGeom>
        </p:spPr>
      </p:pic>
      <p:pic>
        <p:nvPicPr>
          <p:cNvPr id="2" name="Graphic 1" descr="Checkmark with solid fill">
            <a:extLst>
              <a:ext uri="{FF2B5EF4-FFF2-40B4-BE49-F238E27FC236}">
                <a16:creationId xmlns:a16="http://schemas.microsoft.com/office/drawing/2014/main" id="{F49EF91D-C5D5-9E53-CD7B-B8B84CCE4E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11798" y="3175704"/>
            <a:ext cx="583580" cy="583580"/>
          </a:xfrm>
          <a:prstGeom prst="rect">
            <a:avLst/>
          </a:prstGeom>
        </p:spPr>
      </p:pic>
      <p:pic>
        <p:nvPicPr>
          <p:cNvPr id="14" name="Graphic 13" descr="Checkmark with solid fill">
            <a:extLst>
              <a:ext uri="{FF2B5EF4-FFF2-40B4-BE49-F238E27FC236}">
                <a16:creationId xmlns:a16="http://schemas.microsoft.com/office/drawing/2014/main" id="{436A7FB9-90E0-9F78-F3CF-0918A94479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83276" y="3167240"/>
            <a:ext cx="556863" cy="556863"/>
          </a:xfrm>
          <a:prstGeom prst="rect">
            <a:avLst/>
          </a:prstGeom>
        </p:spPr>
      </p:pic>
      <p:pic>
        <p:nvPicPr>
          <p:cNvPr id="15" name="Graphic 14" descr="Checkmark with solid fill">
            <a:extLst>
              <a:ext uri="{FF2B5EF4-FFF2-40B4-BE49-F238E27FC236}">
                <a16:creationId xmlns:a16="http://schemas.microsoft.com/office/drawing/2014/main" id="{1BA22F2C-226F-E449-8AC0-AB550D1323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83275" y="2108273"/>
            <a:ext cx="556863" cy="556863"/>
          </a:xfrm>
          <a:prstGeom prst="rect">
            <a:avLst/>
          </a:prstGeom>
        </p:spPr>
      </p:pic>
      <p:pic>
        <p:nvPicPr>
          <p:cNvPr id="16" name="Graphic 15" descr="Checkmark with solid fill">
            <a:extLst>
              <a:ext uri="{FF2B5EF4-FFF2-40B4-BE49-F238E27FC236}">
                <a16:creationId xmlns:a16="http://schemas.microsoft.com/office/drawing/2014/main" id="{9438C01F-01EF-DB97-8B79-ADB24C6A7C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5514" y="5255127"/>
            <a:ext cx="583580" cy="583580"/>
          </a:xfrm>
          <a:prstGeom prst="rect">
            <a:avLst/>
          </a:prstGeom>
        </p:spPr>
      </p:pic>
      <p:pic>
        <p:nvPicPr>
          <p:cNvPr id="17" name="Graphic 16" descr="Checkmark with solid fill">
            <a:extLst>
              <a:ext uri="{FF2B5EF4-FFF2-40B4-BE49-F238E27FC236}">
                <a16:creationId xmlns:a16="http://schemas.microsoft.com/office/drawing/2014/main" id="{C9D3D888-1D5E-F88C-112C-5D5AD6F1B7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89650" y="4253113"/>
            <a:ext cx="583580" cy="583580"/>
          </a:xfrm>
          <a:prstGeom prst="rect">
            <a:avLst/>
          </a:prstGeom>
        </p:spPr>
      </p:pic>
      <p:pic>
        <p:nvPicPr>
          <p:cNvPr id="22" name="Graphic 21" descr="Close with solid fill">
            <a:extLst>
              <a:ext uri="{FF2B5EF4-FFF2-40B4-BE49-F238E27FC236}">
                <a16:creationId xmlns:a16="http://schemas.microsoft.com/office/drawing/2014/main" id="{2FD61738-2773-6A2D-A9D2-E9A05DD89E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23403" y="2128535"/>
            <a:ext cx="583580" cy="583580"/>
          </a:xfrm>
          <a:prstGeom prst="rect">
            <a:avLst/>
          </a:prstGeom>
        </p:spPr>
      </p:pic>
      <p:pic>
        <p:nvPicPr>
          <p:cNvPr id="23" name="Graphic 22" descr="Close with solid fill">
            <a:extLst>
              <a:ext uri="{FF2B5EF4-FFF2-40B4-BE49-F238E27FC236}">
                <a16:creationId xmlns:a16="http://schemas.microsoft.com/office/drawing/2014/main" id="{6310792F-CFFB-352B-444B-56D8C1BA2D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00648" y="4238840"/>
            <a:ext cx="583580" cy="583580"/>
          </a:xfrm>
          <a:prstGeom prst="rect">
            <a:avLst/>
          </a:prstGeom>
        </p:spPr>
      </p:pic>
      <p:pic>
        <p:nvPicPr>
          <p:cNvPr id="24" name="Graphic 23" descr="Close with solid fill">
            <a:extLst>
              <a:ext uri="{FF2B5EF4-FFF2-40B4-BE49-F238E27FC236}">
                <a16:creationId xmlns:a16="http://schemas.microsoft.com/office/drawing/2014/main" id="{9DA94EB2-0F79-6F8A-6AFA-ADECD734F9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13330" y="5261899"/>
            <a:ext cx="583580" cy="583580"/>
          </a:xfrm>
          <a:prstGeom prst="rect">
            <a:avLst/>
          </a:prstGeom>
        </p:spPr>
      </p:pic>
      <p:pic>
        <p:nvPicPr>
          <p:cNvPr id="25" name="Graphic 24" descr="Checkmark with solid fill">
            <a:extLst>
              <a:ext uri="{FF2B5EF4-FFF2-40B4-BE49-F238E27FC236}">
                <a16:creationId xmlns:a16="http://schemas.microsoft.com/office/drawing/2014/main" id="{678DFFF8-9138-51B1-D5E0-E48B1FDFA25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26001" y="6142388"/>
            <a:ext cx="556862" cy="556862"/>
          </a:xfrm>
          <a:prstGeom prst="rect">
            <a:avLst/>
          </a:prstGeom>
        </p:spPr>
      </p:pic>
      <p:pic>
        <p:nvPicPr>
          <p:cNvPr id="26" name="Graphic 25" descr="Checkmark with solid fill">
            <a:extLst>
              <a:ext uri="{FF2B5EF4-FFF2-40B4-BE49-F238E27FC236}">
                <a16:creationId xmlns:a16="http://schemas.microsoft.com/office/drawing/2014/main" id="{6C683F8C-F1F9-6867-E053-808283A67F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82991" y="6169572"/>
            <a:ext cx="556862" cy="556862"/>
          </a:xfrm>
          <a:prstGeom prst="rect">
            <a:avLst/>
          </a:prstGeom>
        </p:spPr>
      </p:pic>
      <p:pic>
        <p:nvPicPr>
          <p:cNvPr id="40" name="Graphic 39" descr="Checkmark with solid fill">
            <a:extLst>
              <a:ext uri="{FF2B5EF4-FFF2-40B4-BE49-F238E27FC236}">
                <a16:creationId xmlns:a16="http://schemas.microsoft.com/office/drawing/2014/main" id="{20536E1C-D02F-5065-7381-28807AACFD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44441" y="6142388"/>
            <a:ext cx="556862" cy="556862"/>
          </a:xfrm>
          <a:prstGeom prst="rect">
            <a:avLst/>
          </a:prstGeom>
        </p:spPr>
      </p:pic>
      <p:pic>
        <p:nvPicPr>
          <p:cNvPr id="44" name="Graphic 43" descr="Checkmark with solid fill">
            <a:extLst>
              <a:ext uri="{FF2B5EF4-FFF2-40B4-BE49-F238E27FC236}">
                <a16:creationId xmlns:a16="http://schemas.microsoft.com/office/drawing/2014/main" id="{E3417C23-6EB3-7BA2-B222-8A3CC5D627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57066" y="6102956"/>
            <a:ext cx="556862" cy="556862"/>
          </a:xfrm>
          <a:prstGeom prst="rect">
            <a:avLst/>
          </a:prstGeom>
        </p:spPr>
      </p:pic>
      <p:pic>
        <p:nvPicPr>
          <p:cNvPr id="53" name="Graphic 52" descr="Checkmark with solid fill">
            <a:extLst>
              <a:ext uri="{FF2B5EF4-FFF2-40B4-BE49-F238E27FC236}">
                <a16:creationId xmlns:a16="http://schemas.microsoft.com/office/drawing/2014/main" id="{25D33AF6-FF62-88AC-345A-7957A2D264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00648" y="6169572"/>
            <a:ext cx="556862" cy="556862"/>
          </a:xfrm>
          <a:prstGeom prst="rect">
            <a:avLst/>
          </a:prstGeom>
        </p:spPr>
      </p:pic>
      <p:pic>
        <p:nvPicPr>
          <p:cNvPr id="7" name="Graphic 6" descr="Close with solid fill">
            <a:extLst>
              <a:ext uri="{FF2B5EF4-FFF2-40B4-BE49-F238E27FC236}">
                <a16:creationId xmlns:a16="http://schemas.microsoft.com/office/drawing/2014/main" id="{D6015EBA-9CD2-ADEE-D8B3-909E2D93CC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29163" y="4211937"/>
            <a:ext cx="583580" cy="583580"/>
          </a:xfrm>
          <a:prstGeom prst="rect">
            <a:avLst/>
          </a:prstGeom>
        </p:spPr>
      </p:pic>
      <p:pic>
        <p:nvPicPr>
          <p:cNvPr id="10" name="Graphic 9" descr="Close with solid fill">
            <a:extLst>
              <a:ext uri="{FF2B5EF4-FFF2-40B4-BE49-F238E27FC236}">
                <a16:creationId xmlns:a16="http://schemas.microsoft.com/office/drawing/2014/main" id="{D6CAC299-A865-F7EE-A438-4ADDA784BBE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31082" y="2108273"/>
            <a:ext cx="583580" cy="583580"/>
          </a:xfrm>
          <a:prstGeom prst="rect">
            <a:avLst/>
          </a:prstGeom>
        </p:spPr>
      </p:pic>
      <p:pic>
        <p:nvPicPr>
          <p:cNvPr id="12" name="Graphic 11" descr="Close with solid fill">
            <a:extLst>
              <a:ext uri="{FF2B5EF4-FFF2-40B4-BE49-F238E27FC236}">
                <a16:creationId xmlns:a16="http://schemas.microsoft.com/office/drawing/2014/main" id="{5698A8CF-80AC-3594-730B-F13995E2FE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47183" y="3126154"/>
            <a:ext cx="583580" cy="583580"/>
          </a:xfrm>
          <a:prstGeom prst="rect">
            <a:avLst/>
          </a:prstGeom>
        </p:spPr>
      </p:pic>
      <p:pic>
        <p:nvPicPr>
          <p:cNvPr id="27" name="Graphic 26" descr="Close with solid fill">
            <a:extLst>
              <a:ext uri="{FF2B5EF4-FFF2-40B4-BE49-F238E27FC236}">
                <a16:creationId xmlns:a16="http://schemas.microsoft.com/office/drawing/2014/main" id="{09349F26-7C10-E6BF-D0ED-0CDAB9F085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44441" y="5229818"/>
            <a:ext cx="583580" cy="583580"/>
          </a:xfrm>
          <a:prstGeom prst="rect">
            <a:avLst/>
          </a:prstGeom>
        </p:spPr>
      </p:pic>
    </p:spTree>
    <p:extLst>
      <p:ext uri="{BB962C8B-B14F-4D97-AF65-F5344CB8AC3E}">
        <p14:creationId xmlns:p14="http://schemas.microsoft.com/office/powerpoint/2010/main" val="137468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A0C7D4-99B3-BE7C-9AC7-6E05209EE0C8}"/>
              </a:ext>
            </a:extLst>
          </p:cNvPr>
          <p:cNvSpPr>
            <a:spLocks noGrp="1"/>
          </p:cNvSpPr>
          <p:nvPr>
            <p:ph idx="1"/>
          </p:nvPr>
        </p:nvSpPr>
        <p:spPr>
          <a:xfrm>
            <a:off x="568708" y="981307"/>
            <a:ext cx="11176819" cy="5124072"/>
          </a:xfrm>
        </p:spPr>
        <p:txBody>
          <a:bodyPr>
            <a:normAutofit/>
          </a:bodyPr>
          <a:lstStyle/>
          <a:p>
            <a:pPr marL="0" indent="0" algn="just">
              <a:lnSpc>
                <a:spcPct val="150000"/>
              </a:lnSpc>
              <a:buNone/>
            </a:pPr>
            <a:r>
              <a:rPr lang="en-US" sz="2000" b="0" i="0" dirty="0">
                <a:solidFill>
                  <a:srgbClr val="282523"/>
                </a:solidFill>
                <a:effectLst/>
                <a:latin typeface="+mj-lt"/>
              </a:rPr>
              <a:t>Many people find it difficult to manage their daily expenses and make informed financial decisions. Existing tools often lack the ability to provide detailed insights and personalized advice.</a:t>
            </a:r>
          </a:p>
          <a:p>
            <a:pPr marL="0" indent="0" algn="just">
              <a:lnSpc>
                <a:spcPct val="150000"/>
              </a:lnSpc>
              <a:buNone/>
            </a:pPr>
            <a:r>
              <a:rPr lang="en-US" sz="2000" b="0" i="0" dirty="0">
                <a:solidFill>
                  <a:srgbClr val="282523"/>
                </a:solidFill>
                <a:effectLst/>
                <a:latin typeface="+mj-lt"/>
              </a:rPr>
              <a:t>Without a comprehensive system, users struggle to track their spending habits effectively. </a:t>
            </a:r>
          </a:p>
          <a:p>
            <a:pPr marL="0" indent="0" algn="just">
              <a:lnSpc>
                <a:spcPct val="150000"/>
              </a:lnSpc>
              <a:buNone/>
            </a:pPr>
            <a:r>
              <a:rPr lang="en-US" sz="2000" b="0" i="0" dirty="0">
                <a:solidFill>
                  <a:srgbClr val="282523"/>
                </a:solidFill>
                <a:effectLst/>
                <a:latin typeface="+mj-lt"/>
              </a:rPr>
              <a:t>This leads to poor financial management and missed opportunities for savings.</a:t>
            </a:r>
          </a:p>
          <a:p>
            <a:pPr marL="0" indent="0" algn="just">
              <a:lnSpc>
                <a:spcPct val="150000"/>
              </a:lnSpc>
              <a:buNone/>
            </a:pPr>
            <a:r>
              <a:rPr lang="en-US" sz="2000" b="0" i="0" dirty="0">
                <a:solidFill>
                  <a:srgbClr val="282523"/>
                </a:solidFill>
                <a:effectLst/>
                <a:latin typeface="+mj-lt"/>
              </a:rPr>
              <a:t>Therefore, there is a need for a solution that uses AI to help people understand their expenses, predict future spending, and offer personalized tips to improve their financial health.</a:t>
            </a:r>
            <a:endParaRPr lang="en-IN" sz="2000" dirty="0">
              <a:latin typeface="+mj-lt"/>
            </a:endParaRPr>
          </a:p>
        </p:txBody>
      </p:sp>
      <p:sp>
        <p:nvSpPr>
          <p:cNvPr id="4" name="Date Placeholder 3">
            <a:extLst>
              <a:ext uri="{FF2B5EF4-FFF2-40B4-BE49-F238E27FC236}">
                <a16:creationId xmlns:a16="http://schemas.microsoft.com/office/drawing/2014/main" id="{13CE6697-34DE-0E1F-4AF8-032D9E8CC6C8}"/>
              </a:ext>
            </a:extLst>
          </p:cNvPr>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a:extLst>
              <a:ext uri="{FF2B5EF4-FFF2-40B4-BE49-F238E27FC236}">
                <a16:creationId xmlns:a16="http://schemas.microsoft.com/office/drawing/2014/main" id="{FBB255DD-3A1D-430C-AF61-83D4B4FA6C57}"/>
              </a:ext>
            </a:extLst>
          </p:cNvPr>
          <p:cNvSpPr>
            <a:spLocks noGrp="1"/>
          </p:cNvSpPr>
          <p:nvPr>
            <p:ph type="ftr" sz="quarter" idx="11"/>
          </p:nvPr>
        </p:nvSpPr>
        <p:spPr/>
        <p:txBody>
          <a:bodyPr/>
          <a:lstStyle/>
          <a:p>
            <a:r>
              <a:rPr lang="en-US"/>
              <a:t>Indira College of Engineering &amp; Management, Parandwadi</a:t>
            </a:r>
            <a:endParaRPr lang="en-US" dirty="0"/>
          </a:p>
        </p:txBody>
      </p:sp>
      <p:sp>
        <p:nvSpPr>
          <p:cNvPr id="6" name="Slide Number Placeholder 5">
            <a:extLst>
              <a:ext uri="{FF2B5EF4-FFF2-40B4-BE49-F238E27FC236}">
                <a16:creationId xmlns:a16="http://schemas.microsoft.com/office/drawing/2014/main" id="{64C692ED-0988-4532-6439-C26C9FB0B7D5}"/>
              </a:ext>
            </a:extLst>
          </p:cNvPr>
          <p:cNvSpPr>
            <a:spLocks noGrp="1"/>
          </p:cNvSpPr>
          <p:nvPr>
            <p:ph type="sldNum" sz="quarter" idx="12"/>
          </p:nvPr>
        </p:nvSpPr>
        <p:spPr/>
        <p:txBody>
          <a:bodyPr/>
          <a:lstStyle/>
          <a:p>
            <a:fld id="{ACB160E8-E870-46BA-8C3F-B490E99DB9E1}" type="slidenum">
              <a:rPr lang="en-US" smtClean="0"/>
              <a:pPr/>
              <a:t>6</a:t>
            </a:fld>
            <a:endParaRPr lang="en-US"/>
          </a:p>
        </p:txBody>
      </p:sp>
      <p:sp>
        <p:nvSpPr>
          <p:cNvPr id="12" name="Title 1">
            <a:extLst>
              <a:ext uri="{FF2B5EF4-FFF2-40B4-BE49-F238E27FC236}">
                <a16:creationId xmlns:a16="http://schemas.microsoft.com/office/drawing/2014/main" id="{80E727C5-85EA-9B40-1114-A4AA857FC89B}"/>
              </a:ext>
            </a:extLst>
          </p:cNvPr>
          <p:cNvSpPr txBox="1">
            <a:spLocks/>
          </p:cNvSpPr>
          <p:nvPr/>
        </p:nvSpPr>
        <p:spPr>
          <a:xfrm>
            <a:off x="867695" y="71329"/>
            <a:ext cx="11176819" cy="608895"/>
          </a:xfrm>
          <a:prstGeom prst="rect">
            <a:avLst/>
          </a:prstGeom>
          <a:noFill/>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Autofit/>
          </a:bodyPr>
          <a:lstStyle>
            <a:lvl1pPr>
              <a:lnSpc>
                <a:spcPct val="90000"/>
              </a:lnSpc>
              <a:spcBef>
                <a:spcPct val="0"/>
              </a:spcBef>
              <a:buNone/>
              <a:defRPr sz="4400" b="1">
                <a:solidFill>
                  <a:schemeClr val="tx1">
                    <a:lumMod val="95000"/>
                    <a:lumOff val="5000"/>
                  </a:schemeClr>
                </a:solidFill>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Problem Statement </a:t>
            </a:r>
          </a:p>
        </p:txBody>
      </p:sp>
    </p:spTree>
    <p:extLst>
      <p:ext uri="{BB962C8B-B14F-4D97-AF65-F5344CB8AC3E}">
        <p14:creationId xmlns:p14="http://schemas.microsoft.com/office/powerpoint/2010/main" val="3625028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7</a:t>
            </a:fld>
            <a:endParaRPr lang="en-US"/>
          </a:p>
        </p:txBody>
      </p:sp>
      <p:sp>
        <p:nvSpPr>
          <p:cNvPr id="10" name="TextBox 9"/>
          <p:cNvSpPr txBox="1"/>
          <p:nvPr/>
        </p:nvSpPr>
        <p:spPr>
          <a:xfrm>
            <a:off x="468351" y="880946"/>
            <a:ext cx="11363093" cy="5115311"/>
          </a:xfrm>
          <a:prstGeom prst="rect">
            <a:avLst/>
          </a:prstGeom>
          <a:noFill/>
        </p:spPr>
        <p:txBody>
          <a:bodyPr wrap="square" rtlCol="0">
            <a:spAutoFit/>
          </a:bodyPr>
          <a:lstStyle/>
          <a:p>
            <a:pPr algn="just">
              <a:lnSpc>
                <a:spcPct val="150000"/>
              </a:lnSpc>
            </a:pPr>
            <a:r>
              <a:rPr lang="en-US" sz="2000" dirty="0"/>
              <a:t>An expense tracker website is motivated by the growing need for individuals to have better control over their finances. Here are the primary motivations: </a:t>
            </a:r>
          </a:p>
          <a:p>
            <a:pPr algn="just">
              <a:lnSpc>
                <a:spcPct val="150000"/>
              </a:lnSpc>
            </a:pPr>
            <a:r>
              <a:rPr lang="en-US" sz="2000" b="1" dirty="0"/>
              <a:t>1.Financial Awareness: </a:t>
            </a:r>
            <a:r>
              <a:rPr lang="en-US" sz="2000" dirty="0"/>
              <a:t>Many people struggle to keep track of their daily expenses, leading to overspending and financial stress. An AI expense tracker can help users gain better control over their finances by providing real time insights and alerts. </a:t>
            </a:r>
          </a:p>
          <a:p>
            <a:pPr algn="just">
              <a:lnSpc>
                <a:spcPct val="150000"/>
              </a:lnSpc>
            </a:pPr>
            <a:endParaRPr lang="en-US" sz="2000" dirty="0"/>
          </a:p>
          <a:p>
            <a:pPr algn="just">
              <a:lnSpc>
                <a:spcPct val="150000"/>
              </a:lnSpc>
            </a:pPr>
            <a:r>
              <a:rPr lang="en-US" sz="2000" b="1" dirty="0"/>
              <a:t>2. Automation: </a:t>
            </a:r>
            <a:r>
              <a:rPr lang="en-US" sz="2000" dirty="0"/>
              <a:t>Manual tracking of expenses can be tedious and error-prone. Automating this process with AI can save time and reduce errors, making financial management more efficient. </a:t>
            </a:r>
          </a:p>
          <a:p>
            <a:pPr algn="just">
              <a:lnSpc>
                <a:spcPct val="150000"/>
              </a:lnSpc>
            </a:pPr>
            <a:endParaRPr lang="en-US" sz="2000" dirty="0"/>
          </a:p>
          <a:p>
            <a:pPr algn="just">
              <a:lnSpc>
                <a:spcPct val="150000"/>
              </a:lnSpc>
            </a:pPr>
            <a:r>
              <a:rPr lang="en-US" sz="2000" b="1" dirty="0"/>
              <a:t>3. Enhanced Budgeting: </a:t>
            </a:r>
            <a:r>
              <a:rPr lang="en-US" sz="2000" dirty="0"/>
              <a:t>An AI expense tracker can help users create and stick to a budget by providing detailed insights into their spending habits. This can lead to better financial discipline and long-term savings. </a:t>
            </a:r>
          </a:p>
        </p:txBody>
      </p:sp>
      <p:sp>
        <p:nvSpPr>
          <p:cNvPr id="14" name="Title 1">
            <a:extLst>
              <a:ext uri="{FF2B5EF4-FFF2-40B4-BE49-F238E27FC236}">
                <a16:creationId xmlns:a16="http://schemas.microsoft.com/office/drawing/2014/main" id="{A6AAC4EB-B420-D968-77FA-5340ED5E4690}"/>
              </a:ext>
            </a:extLst>
          </p:cNvPr>
          <p:cNvSpPr>
            <a:spLocks noGrp="1"/>
          </p:cNvSpPr>
          <p:nvPr>
            <p:ph type="title"/>
          </p:nvPr>
        </p:nvSpPr>
        <p:spPr>
          <a:xfrm>
            <a:off x="867695" y="71329"/>
            <a:ext cx="11176819" cy="608895"/>
          </a:xfrm>
          <a:noFill/>
        </p:spPr>
        <p:style>
          <a:lnRef idx="3">
            <a:schemeClr val="lt1"/>
          </a:lnRef>
          <a:fillRef idx="1">
            <a:schemeClr val="accent4"/>
          </a:fillRef>
          <a:effectRef idx="1">
            <a:schemeClr val="accent4"/>
          </a:effectRef>
          <a:fontRef idx="minor">
            <a:schemeClr val="lt1"/>
          </a:fontRef>
        </p:style>
        <p:txBody>
          <a:bodyPr>
            <a:noAutofit/>
          </a:bodyPr>
          <a:lstStyle/>
          <a:p>
            <a:r>
              <a:rPr lang="en-US" b="1" dirty="0">
                <a:solidFill>
                  <a:schemeClr val="tx1">
                    <a:lumMod val="95000"/>
                    <a:lumOff val="5000"/>
                  </a:schemeClr>
                </a:solidFill>
              </a:rPr>
              <a:t>Motivation</a:t>
            </a:r>
          </a:p>
        </p:txBody>
      </p:sp>
    </p:spTree>
    <p:extLst>
      <p:ext uri="{BB962C8B-B14F-4D97-AF65-F5344CB8AC3E}">
        <p14:creationId xmlns:p14="http://schemas.microsoft.com/office/powerpoint/2010/main" val="759522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p:cNvSpPr>
            <a:spLocks noGrp="1"/>
          </p:cNvSpPr>
          <p:nvPr>
            <p:ph type="ftr" sz="quarter" idx="11"/>
          </p:nvPr>
        </p:nvSpPr>
        <p:spPr/>
        <p:txBody>
          <a:bodyPr/>
          <a:lstStyle/>
          <a:p>
            <a:r>
              <a:rPr lang="en-US"/>
              <a:t>Indira College of Engineering Management, Parandwadi</a:t>
            </a:r>
          </a:p>
        </p:txBody>
      </p:sp>
      <p:sp>
        <p:nvSpPr>
          <p:cNvPr id="6" name="Slide Number Placeholder 5"/>
          <p:cNvSpPr>
            <a:spLocks noGrp="1"/>
          </p:cNvSpPr>
          <p:nvPr>
            <p:ph type="sldNum" sz="quarter" idx="12"/>
          </p:nvPr>
        </p:nvSpPr>
        <p:spPr/>
        <p:txBody>
          <a:bodyPr/>
          <a:lstStyle/>
          <a:p>
            <a:fld id="{ACB160E8-E870-46BA-8C3F-B490E99DB9E1}" type="slidenum">
              <a:rPr lang="en-US" smtClean="0"/>
              <a:pPr/>
              <a:t>8</a:t>
            </a:fld>
            <a:endParaRPr lang="en-US"/>
          </a:p>
        </p:txBody>
      </p:sp>
      <p:sp>
        <p:nvSpPr>
          <p:cNvPr id="10" name="TextBox 9"/>
          <p:cNvSpPr txBox="1"/>
          <p:nvPr/>
        </p:nvSpPr>
        <p:spPr>
          <a:xfrm>
            <a:off x="434898" y="903249"/>
            <a:ext cx="11430000" cy="4653646"/>
          </a:xfrm>
          <a:prstGeom prst="rect">
            <a:avLst/>
          </a:prstGeom>
          <a:noFill/>
        </p:spPr>
        <p:txBody>
          <a:bodyPr wrap="square" rtlCol="0">
            <a:spAutoFit/>
          </a:bodyPr>
          <a:lstStyle/>
          <a:p>
            <a:pPr algn="just">
              <a:lnSpc>
                <a:spcPct val="150000"/>
              </a:lnSpc>
            </a:pPr>
            <a:r>
              <a:rPr lang="en-US" sz="2000" dirty="0"/>
              <a:t>The objectives of an AI-powered expense tracker focus on improving personal and business financial management through automation, analytics, and real-time insights, the primary objectives: </a:t>
            </a:r>
          </a:p>
          <a:p>
            <a:pPr marL="342900" indent="-342900" algn="just">
              <a:lnSpc>
                <a:spcPct val="150000"/>
              </a:lnSpc>
              <a:buFont typeface="Arial" panose="020B0604020202020204" pitchFamily="34" charset="0"/>
              <a:buChar char="•"/>
            </a:pPr>
            <a:r>
              <a:rPr lang="en-US" sz="2000" b="1" dirty="0"/>
              <a:t>Automate Expense Tracking: </a:t>
            </a:r>
            <a:r>
              <a:rPr lang="en-US" sz="2000" dirty="0"/>
              <a:t>Develop an AI system that automatically tracks and categorizes daily expenditures, reducing the need for manual input and minimizing errors. </a:t>
            </a:r>
          </a:p>
          <a:p>
            <a:pPr marL="342900" indent="-342900" algn="just">
              <a:lnSpc>
                <a:spcPct val="150000"/>
              </a:lnSpc>
              <a:buFont typeface="Arial" panose="020B0604020202020204" pitchFamily="34" charset="0"/>
              <a:buChar char="•"/>
            </a:pPr>
            <a:r>
              <a:rPr lang="en-US" sz="2000" b="1" dirty="0"/>
              <a:t>Provide Financial Insights: </a:t>
            </a:r>
            <a:r>
              <a:rPr lang="en-US" sz="2000" dirty="0"/>
              <a:t>Offer users detailed insights into their spending habits, helping them understand where their money is going and identify areas for improvement. </a:t>
            </a:r>
          </a:p>
          <a:p>
            <a:pPr marL="342900" indent="-342900" algn="just">
              <a:lnSpc>
                <a:spcPct val="150000"/>
              </a:lnSpc>
              <a:buFont typeface="Arial" panose="020B0604020202020204" pitchFamily="34" charset="0"/>
              <a:buChar char="•"/>
            </a:pPr>
            <a:r>
              <a:rPr lang="en-US" sz="2000" b="1" dirty="0"/>
              <a:t>Set and Achieve Financial Goals: </a:t>
            </a:r>
            <a:r>
              <a:rPr lang="en-US" sz="2000" dirty="0"/>
              <a:t>Enable users to set financial goals and track their progress, offering guidance and motivation to achieve these goals. </a:t>
            </a:r>
          </a:p>
          <a:p>
            <a:pPr marL="342900" indent="-342900" algn="just">
              <a:lnSpc>
                <a:spcPct val="150000"/>
              </a:lnSpc>
              <a:buFont typeface="Arial" panose="020B0604020202020204" pitchFamily="34" charset="0"/>
              <a:buChar char="•"/>
            </a:pPr>
            <a:r>
              <a:rPr lang="en-US" sz="2000" b="1" dirty="0"/>
              <a:t>Improve Financial Literacy: </a:t>
            </a:r>
            <a:r>
              <a:rPr lang="en-US" sz="2000" dirty="0"/>
              <a:t>Educate users about financial management through tips, resources, and interactive tools.</a:t>
            </a:r>
          </a:p>
        </p:txBody>
      </p:sp>
      <p:sp>
        <p:nvSpPr>
          <p:cNvPr id="8" name="Title 1">
            <a:extLst>
              <a:ext uri="{FF2B5EF4-FFF2-40B4-BE49-F238E27FC236}">
                <a16:creationId xmlns:a16="http://schemas.microsoft.com/office/drawing/2014/main" id="{ADD8FDA4-0121-764E-6F89-7D3E7ACBF402}"/>
              </a:ext>
            </a:extLst>
          </p:cNvPr>
          <p:cNvSpPr>
            <a:spLocks noGrp="1"/>
          </p:cNvSpPr>
          <p:nvPr>
            <p:ph type="title"/>
          </p:nvPr>
        </p:nvSpPr>
        <p:spPr>
          <a:xfrm>
            <a:off x="867695" y="71329"/>
            <a:ext cx="11176819" cy="608895"/>
          </a:xfrm>
          <a:noFill/>
        </p:spPr>
        <p:style>
          <a:lnRef idx="3">
            <a:schemeClr val="lt1"/>
          </a:lnRef>
          <a:fillRef idx="1">
            <a:schemeClr val="accent4"/>
          </a:fillRef>
          <a:effectRef idx="1">
            <a:schemeClr val="accent4"/>
          </a:effectRef>
          <a:fontRef idx="minor">
            <a:schemeClr val="lt1"/>
          </a:fontRef>
        </p:style>
        <p:txBody>
          <a:bodyPr>
            <a:noAutofit/>
          </a:bodyPr>
          <a:lstStyle/>
          <a:p>
            <a:r>
              <a:rPr lang="en-US" b="1" dirty="0">
                <a:solidFill>
                  <a:schemeClr val="tx1">
                    <a:lumMod val="95000"/>
                    <a:lumOff val="5000"/>
                  </a:schemeClr>
                </a:solidFill>
              </a:rPr>
              <a:t>Objectives</a:t>
            </a:r>
          </a:p>
        </p:txBody>
      </p:sp>
    </p:spTree>
    <p:extLst>
      <p:ext uri="{BB962C8B-B14F-4D97-AF65-F5344CB8AC3E}">
        <p14:creationId xmlns:p14="http://schemas.microsoft.com/office/powerpoint/2010/main" val="806879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731357-DAAA-F5EF-5310-15469E8AE3D3}"/>
              </a:ext>
            </a:extLst>
          </p:cNvPr>
          <p:cNvSpPr>
            <a:spLocks noGrp="1"/>
          </p:cNvSpPr>
          <p:nvPr>
            <p:ph idx="1"/>
          </p:nvPr>
        </p:nvSpPr>
        <p:spPr>
          <a:xfrm>
            <a:off x="356839" y="928296"/>
            <a:ext cx="10615961" cy="5001408"/>
          </a:xfrm>
        </p:spPr>
        <p:txBody>
          <a:bodyPr>
            <a:normAutofit/>
          </a:bodyPr>
          <a:lstStyle/>
          <a:p>
            <a:pPr algn="just">
              <a:lnSpc>
                <a:spcPct val="130000"/>
              </a:lnSpc>
            </a:pPr>
            <a:r>
              <a:rPr lang="en-US" sz="2000" b="1" dirty="0"/>
              <a:t>User Registration and Authentication: </a:t>
            </a:r>
            <a:r>
              <a:rPr lang="en-US" sz="2000" dirty="0"/>
              <a:t>Implement a secure user registration and login system, including multi-factor authentication for enhanced security.</a:t>
            </a:r>
          </a:p>
          <a:p>
            <a:pPr algn="just">
              <a:lnSpc>
                <a:spcPct val="130000"/>
              </a:lnSpc>
            </a:pPr>
            <a:r>
              <a:rPr lang="en-US" sz="2000" b="1" dirty="0"/>
              <a:t>Expense Tracking: </a:t>
            </a:r>
            <a:r>
              <a:rPr lang="en-US" sz="2000" dirty="0"/>
              <a:t>Develop features for automatic categorization of expenses using AI, with options for manual entry and integration with bank accounts and credit cards. </a:t>
            </a:r>
          </a:p>
          <a:p>
            <a:pPr algn="just">
              <a:lnSpc>
                <a:spcPct val="130000"/>
              </a:lnSpc>
            </a:pPr>
            <a:r>
              <a:rPr lang="en-US" sz="2000" b="1" dirty="0"/>
              <a:t>Financial Insights and Reporting: </a:t>
            </a:r>
            <a:r>
              <a:rPr lang="en-US" sz="2000" dirty="0"/>
              <a:t>Create real-time dashboards displaying spending patterns and trends, along with weekly and monthly reports summarizing financial activities.</a:t>
            </a:r>
            <a:endParaRPr lang="en-IN" sz="2000" dirty="0">
              <a:latin typeface="+mj-lt"/>
            </a:endParaRPr>
          </a:p>
          <a:p>
            <a:pPr algn="just">
              <a:lnSpc>
                <a:spcPct val="150000"/>
              </a:lnSpc>
            </a:pPr>
            <a:r>
              <a:rPr lang="en-US" sz="2000" b="1" dirty="0"/>
              <a:t>Monitor Spending vs. Budget:</a:t>
            </a:r>
            <a:r>
              <a:rPr lang="en-US" sz="2000" dirty="0"/>
              <a:t> The app tracks spending against budget limits and sends notifications when budgets are exceeded.</a:t>
            </a:r>
          </a:p>
        </p:txBody>
      </p:sp>
      <p:sp>
        <p:nvSpPr>
          <p:cNvPr id="4" name="Date Placeholder 3">
            <a:extLst>
              <a:ext uri="{FF2B5EF4-FFF2-40B4-BE49-F238E27FC236}">
                <a16:creationId xmlns:a16="http://schemas.microsoft.com/office/drawing/2014/main" id="{AED2214C-028F-DD8D-4932-BEA888DDEEEE}"/>
              </a:ext>
            </a:extLst>
          </p:cNvPr>
          <p:cNvSpPr>
            <a:spLocks noGrp="1"/>
          </p:cNvSpPr>
          <p:nvPr>
            <p:ph type="dt" sz="half" idx="10"/>
          </p:nvPr>
        </p:nvSpPr>
        <p:spPr/>
        <p:txBody>
          <a:bodyPr/>
          <a:lstStyle/>
          <a:p>
            <a:fld id="{17D8DC8D-F771-4392-B118-C220E83B2BDC}" type="datetime1">
              <a:rPr lang="en-US" smtClean="0"/>
              <a:t>9/8/2025</a:t>
            </a:fld>
            <a:endParaRPr lang="en-US"/>
          </a:p>
        </p:txBody>
      </p:sp>
      <p:sp>
        <p:nvSpPr>
          <p:cNvPr id="5" name="Footer Placeholder 4">
            <a:extLst>
              <a:ext uri="{FF2B5EF4-FFF2-40B4-BE49-F238E27FC236}">
                <a16:creationId xmlns:a16="http://schemas.microsoft.com/office/drawing/2014/main" id="{4E225FEE-0F8E-0A45-7C5C-19A63FC2F395}"/>
              </a:ext>
            </a:extLst>
          </p:cNvPr>
          <p:cNvSpPr>
            <a:spLocks noGrp="1"/>
          </p:cNvSpPr>
          <p:nvPr>
            <p:ph type="ftr" sz="quarter" idx="11"/>
          </p:nvPr>
        </p:nvSpPr>
        <p:spPr/>
        <p:txBody>
          <a:bodyPr/>
          <a:lstStyle/>
          <a:p>
            <a:r>
              <a:rPr lang="en-US"/>
              <a:t>Indira College of Engineering &amp; Management, Parandwadi</a:t>
            </a:r>
            <a:endParaRPr lang="en-US" dirty="0"/>
          </a:p>
        </p:txBody>
      </p:sp>
      <p:sp>
        <p:nvSpPr>
          <p:cNvPr id="6" name="Slide Number Placeholder 5">
            <a:extLst>
              <a:ext uri="{FF2B5EF4-FFF2-40B4-BE49-F238E27FC236}">
                <a16:creationId xmlns:a16="http://schemas.microsoft.com/office/drawing/2014/main" id="{03CEBF31-C023-2743-83D1-23DC9DBFB6BF}"/>
              </a:ext>
            </a:extLst>
          </p:cNvPr>
          <p:cNvSpPr>
            <a:spLocks noGrp="1"/>
          </p:cNvSpPr>
          <p:nvPr>
            <p:ph type="sldNum" sz="quarter" idx="12"/>
          </p:nvPr>
        </p:nvSpPr>
        <p:spPr/>
        <p:txBody>
          <a:bodyPr/>
          <a:lstStyle/>
          <a:p>
            <a:fld id="{ACB160E8-E870-46BA-8C3F-B490E99DB9E1}" type="slidenum">
              <a:rPr lang="en-US" smtClean="0"/>
              <a:pPr/>
              <a:t>9</a:t>
            </a:fld>
            <a:endParaRPr lang="en-US"/>
          </a:p>
        </p:txBody>
      </p:sp>
      <p:sp>
        <p:nvSpPr>
          <p:cNvPr id="9" name="Title 1">
            <a:extLst>
              <a:ext uri="{FF2B5EF4-FFF2-40B4-BE49-F238E27FC236}">
                <a16:creationId xmlns:a16="http://schemas.microsoft.com/office/drawing/2014/main" id="{3306839A-7580-FB86-BAA9-FE78C384CA96}"/>
              </a:ext>
            </a:extLst>
          </p:cNvPr>
          <p:cNvSpPr>
            <a:spLocks noGrp="1"/>
          </p:cNvSpPr>
          <p:nvPr>
            <p:ph type="title"/>
          </p:nvPr>
        </p:nvSpPr>
        <p:spPr>
          <a:xfrm>
            <a:off x="867695" y="71329"/>
            <a:ext cx="11176819" cy="608895"/>
          </a:xfrm>
          <a:noFill/>
        </p:spPr>
        <p:style>
          <a:lnRef idx="3">
            <a:schemeClr val="lt1"/>
          </a:lnRef>
          <a:fillRef idx="1">
            <a:schemeClr val="accent4"/>
          </a:fillRef>
          <a:effectRef idx="1">
            <a:schemeClr val="accent4"/>
          </a:effectRef>
          <a:fontRef idx="minor">
            <a:schemeClr val="lt1"/>
          </a:fontRef>
        </p:style>
        <p:txBody>
          <a:bodyPr>
            <a:noAutofit/>
          </a:bodyPr>
          <a:lstStyle/>
          <a:p>
            <a:r>
              <a:rPr lang="en-US" b="1" dirty="0">
                <a:solidFill>
                  <a:schemeClr val="tx1">
                    <a:lumMod val="95000"/>
                    <a:lumOff val="5000"/>
                  </a:schemeClr>
                </a:solidFill>
              </a:rPr>
              <a:t>Scope</a:t>
            </a:r>
          </a:p>
        </p:txBody>
      </p:sp>
    </p:spTree>
    <p:extLst>
      <p:ext uri="{BB962C8B-B14F-4D97-AF65-F5344CB8AC3E}">
        <p14:creationId xmlns:p14="http://schemas.microsoft.com/office/powerpoint/2010/main" val="3618937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ICEM">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36ED0A6AABD1418D96B475C1E041AA" ma:contentTypeVersion="2" ma:contentTypeDescription="Create a new document." ma:contentTypeScope="" ma:versionID="89d40ed33edb346d2736bbcfe863202b">
  <xsd:schema xmlns:xsd="http://www.w3.org/2001/XMLSchema" xmlns:xs="http://www.w3.org/2001/XMLSchema" xmlns:p="http://schemas.microsoft.com/office/2006/metadata/properties" xmlns:ns2="70df97f7-76b5-491b-a082-3f4760312298" targetNamespace="http://schemas.microsoft.com/office/2006/metadata/properties" ma:root="true" ma:fieldsID="3883e3eb7177b631291764a3d60c7c70" ns2:_="">
    <xsd:import namespace="70df97f7-76b5-491b-a082-3f476031229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df97f7-76b5-491b-a082-3f47603122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EBF5B4-548C-40D4-8971-2A8FC6DCAC45}">
  <ds:schemaRefs>
    <ds:schemaRef ds:uri="http://schemas.microsoft.com/sharepoint/v3/contenttype/forms"/>
  </ds:schemaRefs>
</ds:datastoreItem>
</file>

<file path=customXml/itemProps2.xml><?xml version="1.0" encoding="utf-8"?>
<ds:datastoreItem xmlns:ds="http://schemas.openxmlformats.org/officeDocument/2006/customXml" ds:itemID="{DD85492E-7317-4030-8247-AF56CFF680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df97f7-76b5-491b-a082-3f47603122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BF8FE4-6A21-4641-A554-1F7F932A4728}">
  <ds:schemaRefs>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70df97f7-76b5-491b-a082-3f4760312298"/>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Ion Boardroom</Template>
  <TotalTime>15255</TotalTime>
  <Words>1276</Words>
  <Application>Microsoft Office PowerPoint</Application>
  <PresentationFormat>Widescreen</PresentationFormat>
  <Paragraphs>148</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Bookman Old Style</vt:lpstr>
      <vt:lpstr>Calibri</vt:lpstr>
      <vt:lpstr>Times New Roman</vt:lpstr>
      <vt:lpstr>Office Theme</vt:lpstr>
      <vt:lpstr>PowerPoint Presentation</vt:lpstr>
      <vt:lpstr>PowerPoint Presentation</vt:lpstr>
      <vt:lpstr>PowerPoint Presentation</vt:lpstr>
      <vt:lpstr>Literature Survey </vt:lpstr>
      <vt:lpstr>Taxonomy Chart</vt:lpstr>
      <vt:lpstr>PowerPoint Presentation</vt:lpstr>
      <vt:lpstr>Motivation</vt:lpstr>
      <vt:lpstr>Objectives</vt:lpstr>
      <vt:lpstr>Scope</vt:lpstr>
      <vt:lpstr>Proposed System </vt:lpstr>
      <vt:lpstr>Conclusion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PRATHMESH TAMBOLI</cp:lastModifiedBy>
  <cp:revision>243</cp:revision>
  <cp:lastPrinted>2017-09-01T05:20:22Z</cp:lastPrinted>
  <dcterms:created xsi:type="dcterms:W3CDTF">2016-08-04T06:06:01Z</dcterms:created>
  <dcterms:modified xsi:type="dcterms:W3CDTF">2025-09-08T20:23:25Z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0x0101001336ED0A6AABD1418D96B475C1E041AA</vt:lpwstr>
  </property>
</Properties>
</file>