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29.jpg" ContentType="image/png"/>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1"/>
  </p:sldMasterIdLst>
  <p:notesMasterIdLst>
    <p:notesMasterId r:id="rId32"/>
  </p:notesMasterIdLst>
  <p:sldIdLst>
    <p:sldId id="270" r:id="rId2"/>
    <p:sldId id="278" r:id="rId3"/>
    <p:sldId id="258" r:id="rId4"/>
    <p:sldId id="286" r:id="rId5"/>
    <p:sldId id="285" r:id="rId6"/>
    <p:sldId id="289" r:id="rId7"/>
    <p:sldId id="288" r:id="rId8"/>
    <p:sldId id="287" r:id="rId9"/>
    <p:sldId id="279" r:id="rId10"/>
    <p:sldId id="280" r:id="rId11"/>
    <p:sldId id="281" r:id="rId12"/>
    <p:sldId id="282" r:id="rId13"/>
    <p:sldId id="283" r:id="rId14"/>
    <p:sldId id="284" r:id="rId15"/>
    <p:sldId id="257" r:id="rId16"/>
    <p:sldId id="259" r:id="rId17"/>
    <p:sldId id="260" r:id="rId18"/>
    <p:sldId id="261" r:id="rId19"/>
    <p:sldId id="262" r:id="rId20"/>
    <p:sldId id="263" r:id="rId21"/>
    <p:sldId id="290" r:id="rId22"/>
    <p:sldId id="267" r:id="rId23"/>
    <p:sldId id="264" r:id="rId24"/>
    <p:sldId id="276" r:id="rId25"/>
    <p:sldId id="268" r:id="rId26"/>
    <p:sldId id="277" r:id="rId27"/>
    <p:sldId id="272" r:id="rId28"/>
    <p:sldId id="273" r:id="rId29"/>
    <p:sldId id="274" r:id="rId30"/>
    <p:sldId id="265" r:id="rId31"/>
  </p:sldIdLst>
  <p:sldSz cx="14630400" cy="8229600"/>
  <p:notesSz cx="8229600" cy="14630400"/>
  <p:embeddedFontLst>
    <p:embeddedFont>
      <p:font typeface="Bookman Old Style" panose="02050604050505020204" pitchFamily="18" charset="0"/>
      <p:regular r:id="rId33"/>
      <p:bold r:id="rId34"/>
      <p:italic r:id="rId35"/>
      <p:boldItalic r:id="rId36"/>
    </p:embeddedFont>
    <p:embeddedFont>
      <p:font typeface="Consolas" panose="020B0609020204030204" pitchFamily="49" charset="0"/>
      <p:regular r:id="rId37"/>
      <p:bold r:id="rId38"/>
      <p:italic r:id="rId39"/>
      <p:boldItalic r:id="rId40"/>
    </p:embeddedFont>
    <p:embeddedFont>
      <p:font typeface="Fraunces Extra Bold" panose="020B0604020202020204" charset="0"/>
      <p:regular r:id="rId41"/>
    </p:embeddedFont>
    <p:embeddedFont>
      <p:font typeface="Montserrat" panose="00000500000000000000" pitchFamily="2" charset="0"/>
      <p:regular r:id="rId42"/>
      <p:bold r:id="rId43"/>
      <p:italic r:id="rId44"/>
      <p:boldItalic r:id="rId45"/>
    </p:embeddedFont>
    <p:embeddedFont>
      <p:font typeface="Nobile" panose="020B0604020202020204" charset="0"/>
      <p:regular r:id="rId46"/>
    </p:embeddedFont>
    <p:embeddedFont>
      <p:font typeface="Open Sans" panose="020B0606030504020204" pitchFamily="34" charset="0"/>
      <p:regular r:id="rId47"/>
      <p:bold r:id="rId48"/>
      <p:italic r:id="rId49"/>
      <p:boldItalic r:id="rId50"/>
    </p:embeddedFont>
    <p:embeddedFont>
      <p:font typeface="Open Sans Bold" panose="020B0806030504020204" charset="0"/>
      <p:bold r:id="rId51"/>
    </p:embeddedFont>
    <p:embeddedFont>
      <p:font typeface="Trebuchet MS" panose="020B0603020202020204" pitchFamily="34" charset="0"/>
      <p:regular r:id="rId52"/>
      <p:bold r:id="rId53"/>
      <p:italic r:id="rId54"/>
      <p:boldItalic r:id="rId55"/>
    </p:embeddedFont>
    <p:embeddedFont>
      <p:font typeface="Wingdings 3" panose="05040102010807070707" pitchFamily="18" charset="2"/>
      <p:regular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F70"/>
    <a:srgbClr val="FBFD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75" d="100"/>
          <a:sy n="75" d="100"/>
        </p:scale>
        <p:origin x="370"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font" Target="fonts/font2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font" Target="fonts/font1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font" Target="fonts/font20.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096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3714751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50863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EED9D-B0E9-8B1A-9669-EC9D9FB418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89F9D3-D94B-8ACB-B4FC-1C6099852B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996AA5-74DA-8332-9F60-7D17F6B517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9DBF46-9E60-FE41-2E25-36918025DDEF}"/>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3913809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9447852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C15A1-D647-3B33-3427-3659E89327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AC153-2669-091C-09C1-8B25319198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7EA7D9-2CEB-FD59-C5C6-62E47A276E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B27FEB-4B26-CB81-93A3-D3633556B56A}"/>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216317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2505350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3632808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8441940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10160"/>
            <a:ext cx="14630400" cy="823976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808481" y="2885441"/>
            <a:ext cx="9320323" cy="1975562"/>
          </a:xfrm>
        </p:spPr>
        <p:txBody>
          <a:bodyPr anchor="b">
            <a:noAutofit/>
          </a:bodyPr>
          <a:lstStyle>
            <a:lvl1pPr algn="r">
              <a:defRPr sz="648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808481" y="4861000"/>
            <a:ext cx="9320323" cy="1316279"/>
          </a:xfrm>
        </p:spPr>
        <p:txBody>
          <a:bodyPr anchor="t"/>
          <a:lstStyle>
            <a:lvl1pPr marL="0" indent="0" algn="r">
              <a:buNone/>
              <a:defRPr>
                <a:solidFill>
                  <a:schemeClr val="tx1">
                    <a:lumMod val="50000"/>
                    <a:lumOff val="50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6248303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2" y="731520"/>
            <a:ext cx="10316002" cy="4084320"/>
          </a:xfrm>
        </p:spPr>
        <p:txBody>
          <a:bodyPr anchor="ctr">
            <a:normAutofit/>
          </a:bodyPr>
          <a:lstStyle>
            <a:lvl1pPr algn="l">
              <a:defRPr sz="5280" b="0" cap="none"/>
            </a:lvl1pPr>
          </a:lstStyle>
          <a:p>
            <a:r>
              <a:rPr lang="en-US"/>
              <a:t>Click to edit Master title style</a:t>
            </a:r>
            <a:endParaRPr lang="en-US" dirty="0"/>
          </a:p>
        </p:txBody>
      </p:sp>
      <p:sp>
        <p:nvSpPr>
          <p:cNvPr id="3" name="Text Placeholder 2"/>
          <p:cNvSpPr>
            <a:spLocks noGrp="1"/>
          </p:cNvSpPr>
          <p:nvPr>
            <p:ph type="body" idx="1"/>
          </p:nvPr>
        </p:nvSpPr>
        <p:spPr>
          <a:xfrm>
            <a:off x="812802" y="5364480"/>
            <a:ext cx="10316002" cy="1885154"/>
          </a:xfrm>
        </p:spPr>
        <p:txBody>
          <a:bodyPr anchor="ctr">
            <a:normAutofit/>
          </a:bodyPr>
          <a:lstStyle>
            <a:lvl1pPr marL="0" indent="0" algn="l">
              <a:buNone/>
              <a:defRPr sz="2160">
                <a:solidFill>
                  <a:schemeClr val="tx1">
                    <a:lumMod val="75000"/>
                    <a:lumOff val="2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0994171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7601" y="731520"/>
            <a:ext cx="9712961" cy="3627120"/>
          </a:xfrm>
        </p:spPr>
        <p:txBody>
          <a:bodyPr anchor="ctr">
            <a:normAutofit/>
          </a:bodyPr>
          <a:lstStyle>
            <a:lvl1pPr algn="l">
              <a:defRPr sz="528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639367" y="4358640"/>
            <a:ext cx="8669429" cy="457200"/>
          </a:xfrm>
        </p:spPr>
        <p:txBody>
          <a:bodyPr anchor="ctr">
            <a:noAutofit/>
          </a:bodyPr>
          <a:lstStyle>
            <a:lvl1pPr marL="0" indent="0">
              <a:buFontTx/>
              <a:buNone/>
              <a:defRPr sz="1920">
                <a:solidFill>
                  <a:schemeClr val="tx1">
                    <a:lumMod val="50000"/>
                    <a:lumOff val="50000"/>
                  </a:schemeClr>
                </a:solidFill>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en-US"/>
              <a:t>Click to edit Master text styles</a:t>
            </a:r>
          </a:p>
        </p:txBody>
      </p:sp>
      <p:sp>
        <p:nvSpPr>
          <p:cNvPr id="3" name="Text Placeholder 2"/>
          <p:cNvSpPr>
            <a:spLocks noGrp="1"/>
          </p:cNvSpPr>
          <p:nvPr>
            <p:ph type="body" idx="1"/>
          </p:nvPr>
        </p:nvSpPr>
        <p:spPr>
          <a:xfrm>
            <a:off x="812802" y="5364480"/>
            <a:ext cx="10316002" cy="1885154"/>
          </a:xfrm>
        </p:spPr>
        <p:txBody>
          <a:bodyPr anchor="ctr">
            <a:normAutofit/>
          </a:bodyPr>
          <a:lstStyle>
            <a:lvl1pPr marL="0" indent="0" algn="l">
              <a:buNone/>
              <a:defRPr sz="2160">
                <a:solidFill>
                  <a:schemeClr val="tx1">
                    <a:lumMod val="75000"/>
                    <a:lumOff val="2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650244" y="948454"/>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0671613" y="3463867"/>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lumMod val="60000"/>
                    <a:lumOff val="40000"/>
                  </a:schemeClr>
                </a:solidFill>
                <a:latin typeface="Arial"/>
              </a:rPr>
              <a:t>”</a:t>
            </a:r>
            <a:endParaRPr lang="en-US" sz="2160" dirty="0">
              <a:solidFill>
                <a:schemeClr val="accent1">
                  <a:lumMod val="60000"/>
                  <a:lumOff val="40000"/>
                </a:schemeClr>
              </a:solidFill>
              <a:latin typeface="Arial"/>
            </a:endParaRPr>
          </a:p>
        </p:txBody>
      </p:sp>
    </p:spTree>
    <p:extLst>
      <p:ext uri="{BB962C8B-B14F-4D97-AF65-F5344CB8AC3E}">
        <p14:creationId xmlns:p14="http://schemas.microsoft.com/office/powerpoint/2010/main" val="319010393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12802" y="2318386"/>
            <a:ext cx="10316002" cy="3114552"/>
          </a:xfrm>
        </p:spPr>
        <p:txBody>
          <a:bodyPr anchor="b">
            <a:normAutofit/>
          </a:bodyPr>
          <a:lstStyle>
            <a:lvl1pPr algn="l">
              <a:defRPr sz="5280" b="0" cap="none"/>
            </a:lvl1pPr>
          </a:lstStyle>
          <a:p>
            <a:r>
              <a:rPr lang="en-US"/>
              <a:t>Click to edit Master title style</a:t>
            </a:r>
            <a:endParaRPr lang="en-US" dirty="0"/>
          </a:p>
        </p:txBody>
      </p:sp>
      <p:sp>
        <p:nvSpPr>
          <p:cNvPr id="3" name="Text Placeholder 2"/>
          <p:cNvSpPr>
            <a:spLocks noGrp="1"/>
          </p:cNvSpPr>
          <p:nvPr>
            <p:ph type="body" idx="1"/>
          </p:nvPr>
        </p:nvSpPr>
        <p:spPr>
          <a:xfrm>
            <a:off x="812802" y="5432938"/>
            <a:ext cx="10316002" cy="1816697"/>
          </a:xfrm>
        </p:spPr>
        <p:txBody>
          <a:bodyPr anchor="t">
            <a:normAutofit/>
          </a:bodyPr>
          <a:lstStyle>
            <a:lvl1pPr marL="0" indent="0" algn="l">
              <a:buNone/>
              <a:defRPr sz="2160">
                <a:solidFill>
                  <a:schemeClr val="tx1">
                    <a:lumMod val="75000"/>
                    <a:lumOff val="2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801749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7601" y="731520"/>
            <a:ext cx="9712961" cy="3627120"/>
          </a:xfrm>
        </p:spPr>
        <p:txBody>
          <a:bodyPr anchor="ctr">
            <a:normAutofit/>
          </a:bodyPr>
          <a:lstStyle>
            <a:lvl1pPr algn="l">
              <a:defRPr sz="528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812799" y="4815840"/>
            <a:ext cx="10316003" cy="617098"/>
          </a:xfrm>
        </p:spPr>
        <p:txBody>
          <a:bodyPr anchor="b">
            <a:noAutofit/>
          </a:bodyPr>
          <a:lstStyle>
            <a:lvl1pPr marL="0" indent="0">
              <a:buFontTx/>
              <a:buNone/>
              <a:defRPr sz="2880">
                <a:solidFill>
                  <a:schemeClr val="tx1">
                    <a:lumMod val="75000"/>
                    <a:lumOff val="25000"/>
                  </a:schemeClr>
                </a:solidFill>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en-US"/>
              <a:t>Click to edit Master text styles</a:t>
            </a:r>
          </a:p>
        </p:txBody>
      </p:sp>
      <p:sp>
        <p:nvSpPr>
          <p:cNvPr id="3" name="Text Placeholder 2"/>
          <p:cNvSpPr>
            <a:spLocks noGrp="1"/>
          </p:cNvSpPr>
          <p:nvPr>
            <p:ph type="body" idx="1"/>
          </p:nvPr>
        </p:nvSpPr>
        <p:spPr>
          <a:xfrm>
            <a:off x="812802" y="5432938"/>
            <a:ext cx="10316002" cy="1816697"/>
          </a:xfrm>
        </p:spPr>
        <p:txBody>
          <a:bodyPr anchor="t">
            <a:normAutofit/>
          </a:bodyPr>
          <a:lstStyle>
            <a:lvl1pPr marL="0" indent="0" algn="l">
              <a:buNone/>
              <a:defRPr sz="2160">
                <a:solidFill>
                  <a:schemeClr val="tx1">
                    <a:lumMod val="50000"/>
                    <a:lumOff val="5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650244" y="948454"/>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0671613" y="3463867"/>
            <a:ext cx="731520" cy="701731"/>
          </a:xfrm>
          <a:prstGeom prst="rect">
            <a:avLst/>
          </a:prstGeom>
        </p:spPr>
        <p:txBody>
          <a:bodyPr vert="horz" lIns="109728" tIns="54864" rIns="109728" bIns="54864" rtlCol="0" anchor="ctr">
            <a:noAutofit/>
          </a:bodyPr>
          <a:lstStyle/>
          <a:p>
            <a:pPr lvl="0"/>
            <a:r>
              <a:rPr lang="en-US" sz="96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4133487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22959" y="731520"/>
            <a:ext cx="10305844" cy="3627120"/>
          </a:xfrm>
        </p:spPr>
        <p:txBody>
          <a:bodyPr anchor="ctr">
            <a:normAutofit/>
          </a:bodyPr>
          <a:lstStyle>
            <a:lvl1pPr algn="l">
              <a:defRPr sz="528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812799" y="4815840"/>
            <a:ext cx="10316003" cy="617098"/>
          </a:xfrm>
        </p:spPr>
        <p:txBody>
          <a:bodyPr anchor="b">
            <a:noAutofit/>
          </a:bodyPr>
          <a:lstStyle>
            <a:lvl1pPr marL="0" indent="0">
              <a:buFontTx/>
              <a:buNone/>
              <a:defRPr sz="2880">
                <a:solidFill>
                  <a:schemeClr val="accent1"/>
                </a:solidFill>
              </a:defRPr>
            </a:lvl1pPr>
            <a:lvl2pPr marL="548640" indent="0">
              <a:buFontTx/>
              <a:buNone/>
              <a:defRPr/>
            </a:lvl2pPr>
            <a:lvl3pPr marL="1097280" indent="0">
              <a:buFontTx/>
              <a:buNone/>
              <a:defRPr/>
            </a:lvl3pPr>
            <a:lvl4pPr marL="1645920" indent="0">
              <a:buFontTx/>
              <a:buNone/>
              <a:defRPr/>
            </a:lvl4pPr>
            <a:lvl5pPr marL="2194560" indent="0">
              <a:buFontTx/>
              <a:buNone/>
              <a:defRPr/>
            </a:lvl5pPr>
          </a:lstStyle>
          <a:p>
            <a:pPr lvl="0"/>
            <a:r>
              <a:rPr lang="en-US"/>
              <a:t>Click to edit Master text styles</a:t>
            </a:r>
          </a:p>
        </p:txBody>
      </p:sp>
      <p:sp>
        <p:nvSpPr>
          <p:cNvPr id="3" name="Text Placeholder 2"/>
          <p:cNvSpPr>
            <a:spLocks noGrp="1"/>
          </p:cNvSpPr>
          <p:nvPr>
            <p:ph type="body" idx="1"/>
          </p:nvPr>
        </p:nvSpPr>
        <p:spPr>
          <a:xfrm>
            <a:off x="812802" y="5432938"/>
            <a:ext cx="10316002" cy="1816697"/>
          </a:xfrm>
        </p:spPr>
        <p:txBody>
          <a:bodyPr anchor="t">
            <a:normAutofit/>
          </a:bodyPr>
          <a:lstStyle>
            <a:lvl1pPr marL="0" indent="0" algn="l">
              <a:buNone/>
              <a:defRPr sz="2160">
                <a:solidFill>
                  <a:schemeClr val="tx1">
                    <a:lumMod val="50000"/>
                    <a:lumOff val="5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0952975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04754853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61208" y="731520"/>
            <a:ext cx="1565692" cy="630174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812802" y="731520"/>
            <a:ext cx="8472180" cy="630174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0404318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2528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31048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738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32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25549317"/>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00926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677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731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33407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61858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79698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0580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802" y="3241041"/>
            <a:ext cx="10316002" cy="2191897"/>
          </a:xfrm>
        </p:spPr>
        <p:txBody>
          <a:bodyPr anchor="b"/>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812802" y="5432938"/>
            <a:ext cx="10316002" cy="1032480"/>
          </a:xfrm>
        </p:spPr>
        <p:txBody>
          <a:bodyPr anchor="t"/>
          <a:lstStyle>
            <a:lvl1pPr marL="0" indent="0" algn="l">
              <a:buNone/>
              <a:defRPr sz="2400">
                <a:solidFill>
                  <a:schemeClr val="tx1">
                    <a:lumMod val="50000"/>
                    <a:lumOff val="50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5851488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2801" y="2592707"/>
            <a:ext cx="5020842" cy="46569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07964" y="2592707"/>
            <a:ext cx="5020841" cy="46569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144129128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0894" y="2593180"/>
            <a:ext cx="5022748" cy="691514"/>
          </a:xfrm>
        </p:spPr>
        <p:txBody>
          <a:bodyPr anchor="b">
            <a:noAutofit/>
          </a:bodyPr>
          <a:lstStyle>
            <a:lvl1pPr marL="0" indent="0">
              <a:buNone/>
              <a:defRPr sz="2880" b="0"/>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810894" y="3284695"/>
            <a:ext cx="5022748" cy="396494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06059" y="2593180"/>
            <a:ext cx="5022742" cy="691514"/>
          </a:xfrm>
        </p:spPr>
        <p:txBody>
          <a:bodyPr anchor="b">
            <a:noAutofit/>
          </a:bodyPr>
          <a:lstStyle>
            <a:lvl1pPr marL="0" indent="0">
              <a:buNone/>
              <a:defRPr sz="2880" b="0"/>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6106062" y="3284695"/>
            <a:ext cx="5022740" cy="396494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9376525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12801" y="731520"/>
            <a:ext cx="10316002" cy="158496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1284815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0910028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1798325"/>
            <a:ext cx="4625434" cy="1534159"/>
          </a:xfrm>
        </p:spPr>
        <p:txBody>
          <a:bodyPr anchor="b">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712554" y="617910"/>
            <a:ext cx="5416249" cy="66317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12801" y="3332483"/>
            <a:ext cx="4625434" cy="3101339"/>
          </a:xfrm>
        </p:spPr>
        <p:txBody>
          <a:bodyPr>
            <a:normAutofit/>
          </a:bodyPr>
          <a:lstStyle>
            <a:lvl1pPr marL="0" indent="0">
              <a:buNone/>
              <a:defRPr sz="1680"/>
            </a:lvl1pPr>
            <a:lvl2pPr marL="548476" indent="0">
              <a:buNone/>
              <a:defRPr sz="1680"/>
            </a:lvl2pPr>
            <a:lvl3pPr marL="1096951" indent="0">
              <a:buNone/>
              <a:defRPr sz="1440"/>
            </a:lvl3pPr>
            <a:lvl4pPr marL="1645427" indent="0">
              <a:buNone/>
              <a:defRPr sz="1200"/>
            </a:lvl4pPr>
            <a:lvl5pPr marL="2193901" indent="0">
              <a:buNone/>
              <a:defRPr sz="1200"/>
            </a:lvl5pPr>
            <a:lvl6pPr marL="2742377" indent="0">
              <a:buNone/>
              <a:defRPr sz="1200"/>
            </a:lvl6pPr>
            <a:lvl7pPr marL="3290852" indent="0">
              <a:buNone/>
              <a:defRPr sz="1200"/>
            </a:lvl7pPr>
            <a:lvl8pPr marL="3839328" indent="0">
              <a:buNone/>
              <a:defRPr sz="1200"/>
            </a:lvl8pPr>
            <a:lvl9pPr marL="4387804"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65055197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2" y="5760720"/>
            <a:ext cx="10316000" cy="680086"/>
          </a:xfrm>
        </p:spPr>
        <p:txBody>
          <a:bodyPr anchor="b">
            <a:normAutofit/>
          </a:bodyPr>
          <a:lstStyle>
            <a:lvl1pPr algn="l">
              <a:defRPr sz="288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801" y="731520"/>
            <a:ext cx="10316002" cy="4614862"/>
          </a:xfrm>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4" name="Text Placeholder 3"/>
          <p:cNvSpPr>
            <a:spLocks noGrp="1"/>
          </p:cNvSpPr>
          <p:nvPr>
            <p:ph type="body" sz="half" idx="2"/>
          </p:nvPr>
        </p:nvSpPr>
        <p:spPr>
          <a:xfrm>
            <a:off x="812802" y="6440806"/>
            <a:ext cx="10316000" cy="808829"/>
          </a:xfrm>
        </p:spPr>
        <p:txBody>
          <a:bodyPr>
            <a:normAutofit/>
          </a:bodyPr>
          <a:lstStyle>
            <a:lvl1pPr marL="0" indent="0">
              <a:buNone/>
              <a:defRPr sz="144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0978438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10160"/>
            <a:ext cx="14630400" cy="823976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12801" y="731520"/>
            <a:ext cx="10316002" cy="158496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12801" y="2592707"/>
            <a:ext cx="10316002" cy="46569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46160" y="7249635"/>
            <a:ext cx="1094327" cy="438150"/>
          </a:xfrm>
          <a:prstGeom prst="rect">
            <a:avLst/>
          </a:prstGeom>
        </p:spPr>
        <p:txBody>
          <a:bodyPr vert="horz" lIns="91440" tIns="45720" rIns="91440" bIns="45720" rtlCol="0" anchor="ctr"/>
          <a:lstStyle>
            <a:lvl1pPr algn="r">
              <a:defRPr sz="1080">
                <a:solidFill>
                  <a:schemeClr val="tx1">
                    <a:tint val="75000"/>
                  </a:schemeClr>
                </a:solidFill>
              </a:defRPr>
            </a:lvl1pPr>
          </a:lstStyle>
          <a:p>
            <a:fld id="{B61BEF0D-F0BB-DE4B-95CE-6DB70DBA9567}" type="datetimeFigureOut">
              <a:rPr lang="en-US" dirty="0"/>
              <a:pPr/>
              <a:t>11/12/2025</a:t>
            </a:fld>
            <a:endParaRPr lang="en-US" dirty="0"/>
          </a:p>
        </p:txBody>
      </p:sp>
      <p:sp>
        <p:nvSpPr>
          <p:cNvPr id="5" name="Footer Placeholder 4"/>
          <p:cNvSpPr>
            <a:spLocks noGrp="1"/>
          </p:cNvSpPr>
          <p:nvPr>
            <p:ph type="ftr" sz="quarter" idx="3"/>
          </p:nvPr>
        </p:nvSpPr>
        <p:spPr>
          <a:xfrm>
            <a:off x="812801" y="7249635"/>
            <a:ext cx="7557134" cy="438150"/>
          </a:xfrm>
          <a:prstGeom prst="rect">
            <a:avLst/>
          </a:prstGeom>
        </p:spPr>
        <p:txBody>
          <a:bodyPr vert="horz" lIns="91440" tIns="45720" rIns="91440" bIns="45720" rtlCol="0" anchor="ctr"/>
          <a:lstStyle>
            <a:lvl1pPr algn="l">
              <a:defRPr sz="108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308796" y="7249635"/>
            <a:ext cx="820007" cy="438150"/>
          </a:xfrm>
          <a:prstGeom prst="rect">
            <a:avLst/>
          </a:prstGeom>
        </p:spPr>
        <p:txBody>
          <a:bodyPr vert="horz" lIns="91440" tIns="45720" rIns="91440" bIns="45720" rtlCol="0" anchor="ctr"/>
          <a:lstStyle>
            <a:lvl1pPr algn="r">
              <a:defRPr sz="108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82302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hf sldNum="0" hdr="0" ftr="0" dt="0"/>
  <p:txStyles>
    <p:titleStyle>
      <a:lvl1pPr algn="l" defTabSz="548640" rtl="0" eaLnBrk="1" latinLnBrk="0" hangingPunct="1">
        <a:spcBef>
          <a:spcPct val="0"/>
        </a:spcBef>
        <a:buNone/>
        <a:defRPr sz="432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80" indent="-411480" algn="l" defTabSz="548640" rtl="0" eaLnBrk="1" latinLnBrk="0" hangingPunct="1">
        <a:spcBef>
          <a:spcPts val="1200"/>
        </a:spcBef>
        <a:spcAft>
          <a:spcPts val="0"/>
        </a:spcAft>
        <a:buClr>
          <a:schemeClr val="accent1"/>
        </a:buClr>
        <a:buSzPct val="80000"/>
        <a:buFont typeface="Wingdings 3" charset="2"/>
        <a:buChar char=""/>
        <a:defRPr sz="2160" kern="1200">
          <a:solidFill>
            <a:schemeClr val="tx1">
              <a:lumMod val="75000"/>
              <a:lumOff val="25000"/>
            </a:schemeClr>
          </a:solidFill>
          <a:latin typeface="+mn-lt"/>
          <a:ea typeface="+mn-ea"/>
          <a:cs typeface="+mn-cs"/>
        </a:defRPr>
      </a:lvl1pPr>
      <a:lvl2pPr marL="891540" indent="-342900" algn="l" defTabSz="548640" rtl="0" eaLnBrk="1" latinLnBrk="0" hangingPunct="1">
        <a:spcBef>
          <a:spcPts val="1200"/>
        </a:spcBef>
        <a:spcAft>
          <a:spcPts val="0"/>
        </a:spcAft>
        <a:buClr>
          <a:schemeClr val="accent1"/>
        </a:buClr>
        <a:buSzPct val="80000"/>
        <a:buFont typeface="Wingdings 3" charset="2"/>
        <a:buChar char=""/>
        <a:defRPr sz="1920" kern="1200">
          <a:solidFill>
            <a:schemeClr val="tx1">
              <a:lumMod val="75000"/>
              <a:lumOff val="25000"/>
            </a:schemeClr>
          </a:solidFill>
          <a:latin typeface="+mn-lt"/>
          <a:ea typeface="+mn-ea"/>
          <a:cs typeface="+mn-cs"/>
        </a:defRPr>
      </a:lvl2pPr>
      <a:lvl3pPr marL="1371600" indent="-274320" algn="l" defTabSz="548640" rtl="0" eaLnBrk="1" latinLnBrk="0" hangingPunct="1">
        <a:spcBef>
          <a:spcPts val="1200"/>
        </a:spcBef>
        <a:spcAft>
          <a:spcPts val="0"/>
        </a:spcAft>
        <a:buClr>
          <a:schemeClr val="accent1"/>
        </a:buClr>
        <a:buSzPct val="80000"/>
        <a:buFont typeface="Wingdings 3" charset="2"/>
        <a:buChar char=""/>
        <a:defRPr sz="1680" kern="1200">
          <a:solidFill>
            <a:schemeClr val="tx1">
              <a:lumMod val="75000"/>
              <a:lumOff val="25000"/>
            </a:schemeClr>
          </a:solidFill>
          <a:latin typeface="+mn-lt"/>
          <a:ea typeface="+mn-ea"/>
          <a:cs typeface="+mn-cs"/>
        </a:defRPr>
      </a:lvl3pPr>
      <a:lvl4pPr marL="192024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4pPr>
      <a:lvl5pPr marL="246888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5pPr>
      <a:lvl6pPr marL="301752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6pPr>
      <a:lvl7pPr marL="356616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7pPr>
      <a:lvl8pPr marL="411480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8pPr>
      <a:lvl9pPr marL="4663440" indent="-274320" algn="l" defTabSz="548640" rtl="0" eaLnBrk="1" latinLnBrk="0" hangingPunct="1">
        <a:spcBef>
          <a:spcPts val="1200"/>
        </a:spcBef>
        <a:spcAft>
          <a:spcPts val="0"/>
        </a:spcAft>
        <a:buClr>
          <a:schemeClr val="accent1"/>
        </a:buClr>
        <a:buSzPct val="80000"/>
        <a:buFont typeface="Wingdings 3" charset="2"/>
        <a:buChar char=""/>
        <a:defRPr sz="1440" kern="1200">
          <a:solidFill>
            <a:schemeClr val="tx1">
              <a:lumMod val="75000"/>
              <a:lumOff val="25000"/>
            </a:schemeClr>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30.jpg"/></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25.xml"/><Relationship Id="rId4" Type="http://schemas.openxmlformats.org/officeDocument/2006/relationships/image" Target="../media/image32.jpg"/></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ijarst.in/public/uploads/paper/513231709636567.pdfYusuf" TargetMode="External"/><Relationship Id="rId2" Type="http://schemas.openxmlformats.org/officeDocument/2006/relationships/hyperlink" Target="https://www.researchgate.net/publication/315567217_Design_and_Implementation_of_College_Sports_Management_Information_System_based_on_UMLSports" TargetMode="External"/><Relationship Id="rId1" Type="http://schemas.openxmlformats.org/officeDocument/2006/relationships/slideLayout" Target="../slideLayouts/slideLayout2.xml"/><Relationship Id="rId5" Type="http://schemas.openxmlformats.org/officeDocument/2006/relationships/hyperlink" Target="https://courses.cs.washington.edu/courses/csep521/07wi/prj/sam_scott.pdfResearch" TargetMode="External"/><Relationship Id="rId4" Type="http://schemas.openxmlformats.org/officeDocument/2006/relationships/hyperlink" Target="https://www.ncbi.nlm.nih.gov/pmc/articles/PMC9492432/Spieksma"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ijarst.in/public/uploads/paper/513231709636567.pdfYusuf" TargetMode="External"/><Relationship Id="rId2" Type="http://schemas.openxmlformats.org/officeDocument/2006/relationships/hyperlink" Target="https://www.researchgate.net/publication/315567217_Design_and_Implementation_of_College_Sports_Management_Information_System_based_on_UMLSports" TargetMode="External"/><Relationship Id="rId1" Type="http://schemas.openxmlformats.org/officeDocument/2006/relationships/slideLayout" Target="../slideLayouts/slideLayout2.xml"/><Relationship Id="rId5" Type="http://schemas.openxmlformats.org/officeDocument/2006/relationships/hyperlink" Target="https://courses.cs.washington.edu/courses/csep521/07wi/prj/sam_scott.pdfResearch" TargetMode="External"/><Relationship Id="rId4" Type="http://schemas.openxmlformats.org/officeDocument/2006/relationships/hyperlink" Target="https://www.ncbi.nlm.nih.gov/pmc/articles/PMC9492432/Spieksma"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indira logo">
            <a:extLst>
              <a:ext uri="{FF2B5EF4-FFF2-40B4-BE49-F238E27FC236}">
                <a16:creationId xmlns:a16="http://schemas.microsoft.com/office/drawing/2014/main" id="{05B4853E-C6CF-9971-DAF5-BD5C9D397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0932" y="151278"/>
            <a:ext cx="1468536" cy="132995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0668B96-71BB-05A9-9707-74C37C319AB1}"/>
              </a:ext>
            </a:extLst>
          </p:cNvPr>
          <p:cNvSpPr/>
          <p:nvPr/>
        </p:nvSpPr>
        <p:spPr>
          <a:xfrm>
            <a:off x="234177" y="1847362"/>
            <a:ext cx="14139746" cy="2394245"/>
          </a:xfrm>
          <a:prstGeom prst="rect">
            <a:avLst/>
          </a:prstGeom>
        </p:spPr>
        <p:txBody>
          <a:bodyPr wrap="square">
            <a:spAutoFit/>
          </a:bodyPr>
          <a:lstStyle/>
          <a:p>
            <a:pPr algn="ctr">
              <a:lnSpc>
                <a:spcPct val="107000"/>
              </a:lnSpc>
              <a:spcAft>
                <a:spcPts val="711"/>
              </a:spcAft>
            </a:pPr>
            <a:r>
              <a:rPr lang="en-US" sz="1600" b="1" dirty="0">
                <a:latin typeface="Bookman Old Style" panose="02050604050505020204" pitchFamily="18" charset="0"/>
              </a:rPr>
              <a:t>SHREE CHANAKYA EDUCATION SOCIETY’S</a:t>
            </a:r>
            <a:endParaRPr lang="en-US" sz="2400" b="1" dirty="0">
              <a:latin typeface="Bookman Old Style" panose="02050604050505020204" pitchFamily="18" charset="0"/>
            </a:endParaRPr>
          </a:p>
          <a:p>
            <a:pPr algn="ctr">
              <a:lnSpc>
                <a:spcPct val="107000"/>
              </a:lnSpc>
              <a:spcAft>
                <a:spcPts val="711"/>
              </a:spcAft>
            </a:pPr>
            <a:r>
              <a:rPr lang="en-US" sz="2489" b="1" dirty="0">
                <a:latin typeface="Bookman Old Style" panose="02050604050505020204" pitchFamily="18" charset="0"/>
              </a:rPr>
              <a:t>INDIRA COLLEGE OF ENGINEERING AND MANAGEMENT</a:t>
            </a:r>
            <a:endParaRPr lang="en-US" sz="1245" b="1" dirty="0">
              <a:latin typeface="Bookman Old Style" panose="02050604050505020204" pitchFamily="18" charset="0"/>
            </a:endParaRPr>
          </a:p>
          <a:p>
            <a:pPr algn="ctr">
              <a:lnSpc>
                <a:spcPct val="107000"/>
              </a:lnSpc>
              <a:tabLst>
                <a:tab pos="2641666" algn="ctr"/>
                <a:tab pos="5283332" algn="r"/>
              </a:tabLst>
            </a:pPr>
            <a:r>
              <a:rPr lang="x-none" sz="1600" dirty="0">
                <a:latin typeface="Bookman Old Style" panose="02050604050505020204" pitchFamily="18" charset="0"/>
              </a:rPr>
              <a:t>     Approved By AICTE New Delhi, DTE (MS) and </a:t>
            </a:r>
            <a:r>
              <a:rPr lang="en-US" sz="1600" dirty="0">
                <a:latin typeface="Bookman Old Style" panose="02050604050505020204" pitchFamily="18" charset="0"/>
              </a:rPr>
              <a:t>An “Autonomous Institute </a:t>
            </a:r>
            <a:r>
              <a:rPr lang="x-none" sz="1600" dirty="0">
                <a:latin typeface="Bookman Old Style" panose="02050604050505020204" pitchFamily="18" charset="0"/>
              </a:rPr>
              <a:t>Affiliated to Pune University</a:t>
            </a:r>
            <a:r>
              <a:rPr lang="en-US" sz="1600" dirty="0">
                <a:latin typeface="Bookman Old Style" panose="02050604050505020204" pitchFamily="18" charset="0"/>
              </a:rPr>
              <a:t>”</a:t>
            </a:r>
            <a:r>
              <a:rPr lang="x-none" sz="1600" dirty="0">
                <a:latin typeface="Bookman Old Style" panose="02050604050505020204" pitchFamily="18" charset="0"/>
              </a:rPr>
              <a:t> </a:t>
            </a:r>
            <a:endParaRPr lang="en-US" sz="1600" dirty="0">
              <a:latin typeface="Bookman Old Style" panose="02050604050505020204" pitchFamily="18" charset="0"/>
            </a:endParaRPr>
          </a:p>
          <a:p>
            <a:pPr algn="ctr">
              <a:lnSpc>
                <a:spcPct val="107000"/>
              </a:lnSpc>
              <a:tabLst>
                <a:tab pos="2641666" algn="ctr"/>
                <a:tab pos="5283332" algn="r"/>
              </a:tabLst>
            </a:pPr>
            <a:r>
              <a:rPr lang="en-US" sz="1600" dirty="0">
                <a:latin typeface="Bookman Old Style" panose="02050604050505020204" pitchFamily="18" charset="0"/>
              </a:rPr>
              <a:t>------------------------------------------------------------------------------------------------------------------------------</a:t>
            </a:r>
          </a:p>
          <a:p>
            <a:pPr algn="ctr">
              <a:lnSpc>
                <a:spcPct val="107000"/>
              </a:lnSpc>
              <a:tabLst>
                <a:tab pos="2641666" algn="ctr"/>
                <a:tab pos="5283332" algn="r"/>
              </a:tabLst>
            </a:pPr>
            <a:r>
              <a:rPr lang="en-US" sz="2400" b="1" dirty="0">
                <a:latin typeface="Bookman Old Style" panose="02050604050505020204" pitchFamily="18" charset="0"/>
              </a:rPr>
              <a:t>Academic Year 2025-26</a:t>
            </a:r>
          </a:p>
          <a:p>
            <a:pPr algn="ctr">
              <a:lnSpc>
                <a:spcPct val="107000"/>
              </a:lnSpc>
              <a:tabLst>
                <a:tab pos="2641666" algn="ctr"/>
                <a:tab pos="5283332" algn="r"/>
              </a:tabLst>
            </a:pPr>
            <a:r>
              <a:rPr lang="en-US" sz="3200" b="1" dirty="0">
                <a:latin typeface="Bookman Old Style" panose="02050604050505020204" pitchFamily="18" charset="0"/>
              </a:rPr>
              <a:t>Project Review </a:t>
            </a:r>
          </a:p>
        </p:txBody>
      </p:sp>
      <p:sp>
        <p:nvSpPr>
          <p:cNvPr id="9" name="TextBox 8">
            <a:extLst>
              <a:ext uri="{FF2B5EF4-FFF2-40B4-BE49-F238E27FC236}">
                <a16:creationId xmlns:a16="http://schemas.microsoft.com/office/drawing/2014/main" id="{468A076B-36B1-31B9-B070-F599EA09D3E5}"/>
              </a:ext>
            </a:extLst>
          </p:cNvPr>
          <p:cNvSpPr txBox="1"/>
          <p:nvPr/>
        </p:nvSpPr>
        <p:spPr>
          <a:xfrm>
            <a:off x="3780263" y="4411176"/>
            <a:ext cx="7069873" cy="1446550"/>
          </a:xfrm>
          <a:prstGeom prst="rect">
            <a:avLst/>
          </a:prstGeom>
          <a:noFill/>
        </p:spPr>
        <p:txBody>
          <a:bodyPr wrap="square">
            <a:spAutoFit/>
          </a:bodyPr>
          <a:lstStyle/>
          <a:p>
            <a:pPr algn="ctr"/>
            <a:r>
              <a:rPr lang="en-US" sz="4400" b="1" dirty="0">
                <a:solidFill>
                  <a:srgbClr val="FF0000"/>
                </a:solidFill>
                <a:latin typeface="Times New Roman" pitchFamily="18" charset="0"/>
                <a:cs typeface="Times New Roman" pitchFamily="18" charset="0"/>
              </a:rPr>
              <a:t>Sportify Campus</a:t>
            </a:r>
          </a:p>
          <a:p>
            <a:pPr algn="ctr">
              <a:lnSpc>
                <a:spcPct val="100000"/>
              </a:lnSpc>
            </a:pPr>
            <a:endParaRPr lang="en-US" sz="4400" b="1" dirty="0">
              <a:solidFill>
                <a:srgbClr val="FF0000"/>
              </a:solidFill>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E161F08B-37B2-97FC-EF63-92DF831CF7CA}"/>
              </a:ext>
            </a:extLst>
          </p:cNvPr>
          <p:cNvSpPr txBox="1"/>
          <p:nvPr/>
        </p:nvSpPr>
        <p:spPr>
          <a:xfrm>
            <a:off x="768909" y="5857726"/>
            <a:ext cx="10253439" cy="2308324"/>
          </a:xfrm>
          <a:prstGeom prst="rect">
            <a:avLst/>
          </a:prstGeom>
          <a:noFill/>
        </p:spPr>
        <p:txBody>
          <a:bodyPr wrap="square" rtlCol="0">
            <a:spAutoFit/>
          </a:bodyPr>
          <a:lstStyle/>
          <a:p>
            <a:r>
              <a:rPr lang="en-US" sz="2400" b="1" dirty="0">
                <a:latin typeface="Bookman Old Style" panose="02050604050505020204" pitchFamily="18" charset="0"/>
              </a:rPr>
              <a:t>Group Members :</a:t>
            </a:r>
          </a:p>
          <a:p>
            <a:r>
              <a:rPr lang="en-US" sz="2400" b="1" dirty="0">
                <a:latin typeface="Bookman Old Style" panose="02050604050505020204" pitchFamily="18" charset="0"/>
              </a:rPr>
              <a:t>1)</a:t>
            </a:r>
            <a:r>
              <a:rPr lang="en-IN" sz="2400" b="1" dirty="0">
                <a:latin typeface="Bookman Old Style" panose="02050604050505020204" pitchFamily="18" charset="0"/>
              </a:rPr>
              <a:t>Kapil </a:t>
            </a:r>
            <a:r>
              <a:rPr lang="en-IN" sz="2400" b="1" dirty="0" err="1">
                <a:latin typeface="Bookman Old Style" panose="02050604050505020204" pitchFamily="18" charset="0"/>
              </a:rPr>
              <a:t>Phapale</a:t>
            </a:r>
            <a:r>
              <a:rPr lang="en-US" sz="2400" b="1" dirty="0">
                <a:latin typeface="Bookman Old Style" panose="02050604050505020204" pitchFamily="18" charset="0"/>
              </a:rPr>
              <a:t>			3)Vikas Prasad		</a:t>
            </a:r>
          </a:p>
          <a:p>
            <a:r>
              <a:rPr lang="en-US" sz="2400" b="1" dirty="0">
                <a:latin typeface="Bookman Old Style" panose="02050604050505020204" pitchFamily="18" charset="0"/>
              </a:rPr>
              <a:t>2)Rohit Patil			4)Shantanu Jaigude</a:t>
            </a:r>
          </a:p>
          <a:p>
            <a:endParaRPr lang="en-US" sz="2400" dirty="0">
              <a:latin typeface="Bookman Old Style" panose="02050604050505020204" pitchFamily="18" charset="0"/>
            </a:endParaRPr>
          </a:p>
          <a:p>
            <a:r>
              <a:rPr lang="en-US" sz="2400" b="1" dirty="0">
                <a:latin typeface="Bookman Old Style" panose="02050604050505020204" pitchFamily="18" charset="0"/>
              </a:rPr>
              <a:t>Guided By : </a:t>
            </a:r>
            <a:r>
              <a:rPr lang="en-US" sz="2400" b="1" dirty="0" err="1">
                <a:latin typeface="Bookman Old Style" panose="02050604050505020204" pitchFamily="18" charset="0"/>
              </a:rPr>
              <a:t>Prof.Deepali</a:t>
            </a:r>
            <a:r>
              <a:rPr lang="en-US" sz="2400" b="1" dirty="0">
                <a:latin typeface="Bookman Old Style" panose="02050604050505020204" pitchFamily="18" charset="0"/>
              </a:rPr>
              <a:t> </a:t>
            </a:r>
            <a:r>
              <a:rPr lang="en-US" sz="2400" b="1" dirty="0" err="1">
                <a:latin typeface="Bookman Old Style" panose="02050604050505020204" pitchFamily="18" charset="0"/>
              </a:rPr>
              <a:t>Dhadwad</a:t>
            </a:r>
            <a:endParaRPr lang="en-US" sz="2400" b="1" dirty="0">
              <a:latin typeface="Bookman Old Style" panose="02050604050505020204" pitchFamily="18" charset="0"/>
            </a:endParaRPr>
          </a:p>
          <a:p>
            <a:endParaRPr lang="en-US" sz="2400" b="1" dirty="0">
              <a:latin typeface="Bookman Old Style" panose="02050604050505020204" pitchFamily="18" charset="0"/>
            </a:endParaRPr>
          </a:p>
        </p:txBody>
      </p:sp>
    </p:spTree>
    <p:extLst>
      <p:ext uri="{BB962C8B-B14F-4D97-AF65-F5344CB8AC3E}">
        <p14:creationId xmlns:p14="http://schemas.microsoft.com/office/powerpoint/2010/main" val="245963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814751"/>
            <a:ext cx="8026717"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Addressing Key Inefficiencies</a:t>
            </a:r>
            <a:endParaRPr lang="en-US" sz="4450" dirty="0"/>
          </a:p>
        </p:txBody>
      </p:sp>
      <p:sp>
        <p:nvSpPr>
          <p:cNvPr id="3" name="Text 1"/>
          <p:cNvSpPr/>
          <p:nvPr/>
        </p:nvSpPr>
        <p:spPr>
          <a:xfrm>
            <a:off x="793790" y="2977158"/>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The problem statement clearly identifies inefficiencies in manual campus sports event management. Sportify Campus aims to provide a centralized digital system to handle scheduling, participation management, result tracking, and certificate automation, all within the campus environment. This directly addresses the lack of a modern, integrated solution.</a:t>
            </a:r>
            <a:endParaRPr lang="en-US" sz="1750" dirty="0"/>
          </a:p>
        </p:txBody>
      </p:sp>
      <p:sp>
        <p:nvSpPr>
          <p:cNvPr id="4" name="Shape 2"/>
          <p:cNvSpPr/>
          <p:nvPr/>
        </p:nvSpPr>
        <p:spPr>
          <a:xfrm>
            <a:off x="793790" y="4683919"/>
            <a:ext cx="4196358" cy="1730812"/>
          </a:xfrm>
          <a:prstGeom prst="roundRect">
            <a:avLst>
              <a:gd name="adj" fmla="val 8453"/>
            </a:avLst>
          </a:prstGeom>
          <a:solidFill>
            <a:srgbClr val="FFFFFF"/>
          </a:solidFill>
          <a:ln w="30480">
            <a:solidFill>
              <a:srgbClr val="D8D4D4"/>
            </a:solidFill>
            <a:prstDash val="solid"/>
          </a:ln>
        </p:spPr>
        <p:txBody>
          <a:bodyPr/>
          <a:lstStyle/>
          <a:p>
            <a:endParaRPr lang="en-IN"/>
          </a:p>
        </p:txBody>
      </p:sp>
      <p:sp>
        <p:nvSpPr>
          <p:cNvPr id="5" name="Shape 3"/>
          <p:cNvSpPr/>
          <p:nvPr/>
        </p:nvSpPr>
        <p:spPr>
          <a:xfrm>
            <a:off x="763310" y="4683919"/>
            <a:ext cx="121920" cy="1730812"/>
          </a:xfrm>
          <a:prstGeom prst="roundRect">
            <a:avLst>
              <a:gd name="adj" fmla="val 2790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sp>
        <p:nvSpPr>
          <p:cNvPr id="6" name="Text 4"/>
          <p:cNvSpPr/>
          <p:nvPr/>
        </p:nvSpPr>
        <p:spPr>
          <a:xfrm>
            <a:off x="1142524" y="4941213"/>
            <a:ext cx="2848451"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Manual Management</a:t>
            </a:r>
            <a:endParaRPr lang="en-US" sz="2200" dirty="0"/>
          </a:p>
        </p:txBody>
      </p:sp>
      <p:sp>
        <p:nvSpPr>
          <p:cNvPr id="7" name="Text 5"/>
          <p:cNvSpPr/>
          <p:nvPr/>
        </p:nvSpPr>
        <p:spPr>
          <a:xfrm>
            <a:off x="1142524" y="5431631"/>
            <a:ext cx="3590330"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Inefficient processes for event organization.</a:t>
            </a:r>
            <a:endParaRPr lang="en-US" sz="1750" dirty="0"/>
          </a:p>
        </p:txBody>
      </p:sp>
      <p:sp>
        <p:nvSpPr>
          <p:cNvPr id="8" name="Shape 6"/>
          <p:cNvSpPr/>
          <p:nvPr/>
        </p:nvSpPr>
        <p:spPr>
          <a:xfrm>
            <a:off x="5216962" y="4683919"/>
            <a:ext cx="4196358" cy="1730812"/>
          </a:xfrm>
          <a:prstGeom prst="roundRect">
            <a:avLst>
              <a:gd name="adj" fmla="val 8453"/>
            </a:avLst>
          </a:prstGeom>
          <a:solidFill>
            <a:srgbClr val="FFFFFF"/>
          </a:solidFill>
          <a:ln w="30480">
            <a:solidFill>
              <a:srgbClr val="D8D4D4"/>
            </a:solidFill>
            <a:prstDash val="solid"/>
          </a:ln>
        </p:spPr>
        <p:txBody>
          <a:bodyPr/>
          <a:lstStyle/>
          <a:p>
            <a:endParaRPr lang="en-IN"/>
          </a:p>
        </p:txBody>
      </p:sp>
      <p:sp>
        <p:nvSpPr>
          <p:cNvPr id="9" name="Shape 7"/>
          <p:cNvSpPr/>
          <p:nvPr/>
        </p:nvSpPr>
        <p:spPr>
          <a:xfrm>
            <a:off x="5186482" y="4683919"/>
            <a:ext cx="121920" cy="1730812"/>
          </a:xfrm>
          <a:prstGeom prst="roundRect">
            <a:avLst>
              <a:gd name="adj" fmla="val 2790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sp>
        <p:nvSpPr>
          <p:cNvPr id="10" name="Text 8"/>
          <p:cNvSpPr/>
          <p:nvPr/>
        </p:nvSpPr>
        <p:spPr>
          <a:xfrm>
            <a:off x="5565696" y="4941213"/>
            <a:ext cx="2977991"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Lack of Centralization</a:t>
            </a:r>
            <a:endParaRPr lang="en-US" sz="2200" dirty="0"/>
          </a:p>
        </p:txBody>
      </p:sp>
      <p:sp>
        <p:nvSpPr>
          <p:cNvPr id="11" name="Text 9"/>
          <p:cNvSpPr/>
          <p:nvPr/>
        </p:nvSpPr>
        <p:spPr>
          <a:xfrm>
            <a:off x="5565696" y="5431631"/>
            <a:ext cx="3590330"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No single digital system for sports events.</a:t>
            </a:r>
            <a:endParaRPr lang="en-US" sz="1750" dirty="0"/>
          </a:p>
        </p:txBody>
      </p:sp>
      <p:sp>
        <p:nvSpPr>
          <p:cNvPr id="12" name="Shape 10"/>
          <p:cNvSpPr/>
          <p:nvPr/>
        </p:nvSpPr>
        <p:spPr>
          <a:xfrm>
            <a:off x="9640133" y="4683919"/>
            <a:ext cx="4196358" cy="1730812"/>
          </a:xfrm>
          <a:prstGeom prst="roundRect">
            <a:avLst>
              <a:gd name="adj" fmla="val 8453"/>
            </a:avLst>
          </a:prstGeom>
          <a:solidFill>
            <a:srgbClr val="FFFFFF"/>
          </a:solidFill>
          <a:ln w="30480">
            <a:solidFill>
              <a:srgbClr val="D8D4D4"/>
            </a:solidFill>
            <a:prstDash val="solid"/>
          </a:ln>
        </p:spPr>
        <p:txBody>
          <a:bodyPr/>
          <a:lstStyle/>
          <a:p>
            <a:endParaRPr lang="en-IN"/>
          </a:p>
        </p:txBody>
      </p:sp>
      <p:sp>
        <p:nvSpPr>
          <p:cNvPr id="13" name="Shape 11"/>
          <p:cNvSpPr/>
          <p:nvPr/>
        </p:nvSpPr>
        <p:spPr>
          <a:xfrm>
            <a:off x="9609653" y="4683919"/>
            <a:ext cx="121920" cy="1730812"/>
          </a:xfrm>
          <a:prstGeom prst="roundRect">
            <a:avLst>
              <a:gd name="adj" fmla="val 2790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sp>
        <p:nvSpPr>
          <p:cNvPr id="14" name="Text 12"/>
          <p:cNvSpPr/>
          <p:nvPr/>
        </p:nvSpPr>
        <p:spPr>
          <a:xfrm>
            <a:off x="9988868" y="494121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Limited Scope</a:t>
            </a:r>
            <a:endParaRPr lang="en-US" sz="2200" dirty="0"/>
          </a:p>
        </p:txBody>
      </p:sp>
      <p:sp>
        <p:nvSpPr>
          <p:cNvPr id="15" name="Text 13"/>
          <p:cNvSpPr/>
          <p:nvPr/>
        </p:nvSpPr>
        <p:spPr>
          <a:xfrm>
            <a:off x="9988868" y="5431631"/>
            <a:ext cx="3590330"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Focus on intra-campus events for targeted solution.</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370886"/>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Resource Alignment</a:t>
            </a:r>
            <a:endParaRPr lang="en-US" sz="4450" dirty="0"/>
          </a:p>
        </p:txBody>
      </p:sp>
      <p:sp>
        <p:nvSpPr>
          <p:cNvPr id="3" name="Text 1"/>
          <p:cNvSpPr/>
          <p:nvPr/>
        </p:nvSpPr>
        <p:spPr>
          <a:xfrm>
            <a:off x="793790" y="2533293"/>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The project requirements are well-aligned with available software and hardware resources, ensuring feasibility and efficient development.</a:t>
            </a:r>
            <a:endParaRPr lang="en-US" sz="1750" dirty="0"/>
          </a:p>
        </p:txBody>
      </p:sp>
      <p:sp>
        <p:nvSpPr>
          <p:cNvPr id="4" name="Shape 2"/>
          <p:cNvSpPr/>
          <p:nvPr/>
        </p:nvSpPr>
        <p:spPr>
          <a:xfrm>
            <a:off x="793790" y="3865985"/>
            <a:ext cx="6407944" cy="3004185"/>
          </a:xfrm>
          <a:prstGeom prst="roundRect">
            <a:avLst>
              <a:gd name="adj" fmla="val 4870"/>
            </a:avLst>
          </a:prstGeom>
          <a:solidFill>
            <a:srgbClr val="FFFFFF"/>
          </a:solidFill>
          <a:ln/>
        </p:spPr>
        <p:txBody>
          <a:bodyPr/>
          <a:lstStyle/>
          <a:p>
            <a:endParaRPr lang="en-IN"/>
          </a:p>
        </p:txBody>
      </p:sp>
      <p:sp>
        <p:nvSpPr>
          <p:cNvPr id="5" name="Shape 3"/>
          <p:cNvSpPr/>
          <p:nvPr/>
        </p:nvSpPr>
        <p:spPr>
          <a:xfrm>
            <a:off x="793790" y="3823930"/>
            <a:ext cx="6407944" cy="121920"/>
          </a:xfrm>
          <a:prstGeom prst="roundRect">
            <a:avLst>
              <a:gd name="adj" fmla="val 2790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sp>
        <p:nvSpPr>
          <p:cNvPr id="6" name="Shape 4"/>
          <p:cNvSpPr/>
          <p:nvPr/>
        </p:nvSpPr>
        <p:spPr>
          <a:xfrm>
            <a:off x="3657540" y="3514249"/>
            <a:ext cx="680442" cy="680442"/>
          </a:xfrm>
          <a:prstGeom prst="roundRect">
            <a:avLst>
              <a:gd name="adj" fmla="val 134383"/>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pic>
        <p:nvPicPr>
          <p:cNvPr id="7" name="Image 0" descr="preencoded.png"/>
          <p:cNvPicPr>
            <a:picLocks noChangeAspect="1"/>
          </p:cNvPicPr>
          <p:nvPr/>
        </p:nvPicPr>
        <p:blipFill>
          <a:blip r:embed="rId3"/>
          <a:stretch>
            <a:fillRect/>
          </a:stretch>
        </p:blipFill>
        <p:spPr>
          <a:xfrm>
            <a:off x="3861614" y="3684389"/>
            <a:ext cx="272177" cy="340162"/>
          </a:xfrm>
          <a:prstGeom prst="rect">
            <a:avLst/>
          </a:prstGeom>
        </p:spPr>
      </p:pic>
      <p:sp>
        <p:nvSpPr>
          <p:cNvPr id="8" name="Text 5"/>
          <p:cNvSpPr/>
          <p:nvPr/>
        </p:nvSpPr>
        <p:spPr>
          <a:xfrm>
            <a:off x="1051084" y="442138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Software Stack</a:t>
            </a:r>
            <a:endParaRPr lang="en-US" sz="2200" dirty="0"/>
          </a:p>
        </p:txBody>
      </p:sp>
      <p:sp>
        <p:nvSpPr>
          <p:cNvPr id="9" name="Text 6"/>
          <p:cNvSpPr/>
          <p:nvPr/>
        </p:nvSpPr>
        <p:spPr>
          <a:xfrm>
            <a:off x="1051084" y="4911804"/>
            <a:ext cx="5893356"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Frontend: React (Web/Mobile)</a:t>
            </a:r>
            <a:endParaRPr lang="en-US" sz="1750" dirty="0"/>
          </a:p>
        </p:txBody>
      </p:sp>
      <p:sp>
        <p:nvSpPr>
          <p:cNvPr id="10" name="Text 7"/>
          <p:cNvSpPr/>
          <p:nvPr/>
        </p:nvSpPr>
        <p:spPr>
          <a:xfrm>
            <a:off x="1051084" y="5354002"/>
            <a:ext cx="5893356"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Backend: Node.js  (REST APIs)</a:t>
            </a:r>
            <a:endParaRPr lang="en-US" sz="1750" dirty="0"/>
          </a:p>
        </p:txBody>
      </p:sp>
      <p:sp>
        <p:nvSpPr>
          <p:cNvPr id="11" name="Text 8"/>
          <p:cNvSpPr/>
          <p:nvPr/>
        </p:nvSpPr>
        <p:spPr>
          <a:xfrm>
            <a:off x="1051084" y="5796201"/>
            <a:ext cx="5893356"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Database: MongoDB</a:t>
            </a:r>
            <a:endParaRPr lang="en-US" sz="1750" dirty="0"/>
          </a:p>
        </p:txBody>
      </p:sp>
      <p:sp>
        <p:nvSpPr>
          <p:cNvPr id="12" name="Text 9"/>
          <p:cNvSpPr/>
          <p:nvPr/>
        </p:nvSpPr>
        <p:spPr>
          <a:xfrm>
            <a:off x="1051084" y="6238399"/>
            <a:ext cx="5893356"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Certificate Engine: Puppeteer / wkhtmltopdf</a:t>
            </a:r>
            <a:endParaRPr lang="en-US" sz="1750" dirty="0"/>
          </a:p>
        </p:txBody>
      </p:sp>
      <p:sp>
        <p:nvSpPr>
          <p:cNvPr id="13" name="Shape 10"/>
          <p:cNvSpPr/>
          <p:nvPr/>
        </p:nvSpPr>
        <p:spPr>
          <a:xfrm>
            <a:off x="7428548" y="3854410"/>
            <a:ext cx="6408063" cy="3004185"/>
          </a:xfrm>
          <a:prstGeom prst="roundRect">
            <a:avLst>
              <a:gd name="adj" fmla="val 4870"/>
            </a:avLst>
          </a:prstGeom>
          <a:solidFill>
            <a:srgbClr val="FFFFFF"/>
          </a:solidFill>
          <a:ln/>
        </p:spPr>
        <p:txBody>
          <a:bodyPr/>
          <a:lstStyle/>
          <a:p>
            <a:endParaRPr lang="en-IN"/>
          </a:p>
        </p:txBody>
      </p:sp>
      <p:sp>
        <p:nvSpPr>
          <p:cNvPr id="14" name="Shape 11"/>
          <p:cNvSpPr/>
          <p:nvPr/>
        </p:nvSpPr>
        <p:spPr>
          <a:xfrm>
            <a:off x="7428548" y="3823930"/>
            <a:ext cx="6408063" cy="121920"/>
          </a:xfrm>
          <a:prstGeom prst="roundRect">
            <a:avLst>
              <a:gd name="adj" fmla="val 2790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sp>
        <p:nvSpPr>
          <p:cNvPr id="15" name="Shape 12"/>
          <p:cNvSpPr/>
          <p:nvPr/>
        </p:nvSpPr>
        <p:spPr>
          <a:xfrm>
            <a:off x="10292298" y="3514249"/>
            <a:ext cx="680442" cy="680442"/>
          </a:xfrm>
          <a:prstGeom prst="roundRect">
            <a:avLst>
              <a:gd name="adj" fmla="val 134383"/>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pic>
        <p:nvPicPr>
          <p:cNvPr id="16" name="Image 1" descr="preencoded.png"/>
          <p:cNvPicPr>
            <a:picLocks noChangeAspect="1"/>
          </p:cNvPicPr>
          <p:nvPr/>
        </p:nvPicPr>
        <p:blipFill>
          <a:blip r:embed="rId4"/>
          <a:stretch>
            <a:fillRect/>
          </a:stretch>
        </p:blipFill>
        <p:spPr>
          <a:xfrm>
            <a:off x="10496371" y="3684389"/>
            <a:ext cx="272177" cy="340162"/>
          </a:xfrm>
          <a:prstGeom prst="rect">
            <a:avLst/>
          </a:prstGeom>
        </p:spPr>
      </p:pic>
      <p:sp>
        <p:nvSpPr>
          <p:cNvPr id="17" name="Text 13"/>
          <p:cNvSpPr/>
          <p:nvPr/>
        </p:nvSpPr>
        <p:spPr>
          <a:xfrm>
            <a:off x="7685842" y="442138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Hardware Needs</a:t>
            </a:r>
            <a:endParaRPr lang="en-US" sz="2200" dirty="0"/>
          </a:p>
        </p:txBody>
      </p:sp>
      <p:sp>
        <p:nvSpPr>
          <p:cNvPr id="18" name="Text 14"/>
          <p:cNvSpPr/>
          <p:nvPr/>
        </p:nvSpPr>
        <p:spPr>
          <a:xfrm>
            <a:off x="7685842" y="4911804"/>
            <a:ext cx="5893475"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Standard campus server and cloud storage.</a:t>
            </a:r>
            <a:endParaRPr lang="en-US" sz="1750" dirty="0"/>
          </a:p>
        </p:txBody>
      </p:sp>
      <p:sp>
        <p:nvSpPr>
          <p:cNvPr id="19" name="Text 15"/>
          <p:cNvSpPr/>
          <p:nvPr/>
        </p:nvSpPr>
        <p:spPr>
          <a:xfrm>
            <a:off x="7685721" y="5492829"/>
            <a:ext cx="5893475"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No special hardware (GPUs, advanced compute) required</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410533"/>
            <a:ext cx="6271974"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Identified Project Risks</a:t>
            </a:r>
            <a:endParaRPr lang="en-US" sz="4450" dirty="0"/>
          </a:p>
        </p:txBody>
      </p:sp>
      <p:sp>
        <p:nvSpPr>
          <p:cNvPr id="3" name="Text 1"/>
          <p:cNvSpPr/>
          <p:nvPr/>
        </p:nvSpPr>
        <p:spPr>
          <a:xfrm>
            <a:off x="793790" y="2572941"/>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64646"/>
                </a:solidFill>
                <a:latin typeface="Inter Medium" pitchFamily="34" charset="0"/>
                <a:ea typeface="Inter Medium" pitchFamily="34" charset="-122"/>
                <a:cs typeface="Inter Medium" pitchFamily="34" charset="-120"/>
              </a:rPr>
              <a:t>Comprehensive risk identification ensures proactive planning for potential challenges across technical, operational, schedule, and business domains.</a:t>
            </a:r>
            <a:endParaRPr lang="en-US" sz="1750" dirty="0"/>
          </a:p>
        </p:txBody>
      </p:sp>
      <p:sp>
        <p:nvSpPr>
          <p:cNvPr id="4" name="Shape 2"/>
          <p:cNvSpPr/>
          <p:nvPr/>
        </p:nvSpPr>
        <p:spPr>
          <a:xfrm>
            <a:off x="793790" y="3894058"/>
            <a:ext cx="4196358" cy="2924889"/>
          </a:xfrm>
          <a:prstGeom prst="roundRect">
            <a:avLst>
              <a:gd name="adj" fmla="val 5002"/>
            </a:avLst>
          </a:prstGeom>
          <a:solidFill>
            <a:srgbClr val="FFFFFF"/>
          </a:solidFill>
          <a:ln/>
        </p:spPr>
        <p:txBody>
          <a:bodyPr/>
          <a:lstStyle/>
          <a:p>
            <a:endParaRPr lang="en-IN"/>
          </a:p>
        </p:txBody>
      </p:sp>
      <p:sp>
        <p:nvSpPr>
          <p:cNvPr id="5" name="Shape 3"/>
          <p:cNvSpPr/>
          <p:nvPr/>
        </p:nvSpPr>
        <p:spPr>
          <a:xfrm>
            <a:off x="793790" y="3863578"/>
            <a:ext cx="4196358" cy="121920"/>
          </a:xfrm>
          <a:prstGeom prst="roundRect">
            <a:avLst>
              <a:gd name="adj" fmla="val 2790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sp>
        <p:nvSpPr>
          <p:cNvPr id="6" name="Shape 4"/>
          <p:cNvSpPr/>
          <p:nvPr/>
        </p:nvSpPr>
        <p:spPr>
          <a:xfrm>
            <a:off x="2551688" y="3553897"/>
            <a:ext cx="680442" cy="680442"/>
          </a:xfrm>
          <a:prstGeom prst="roundRect">
            <a:avLst>
              <a:gd name="adj" fmla="val 134383"/>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pic>
        <p:nvPicPr>
          <p:cNvPr id="7" name="Image 0" descr="preencoded.png"/>
          <p:cNvPicPr>
            <a:picLocks noChangeAspect="1"/>
          </p:cNvPicPr>
          <p:nvPr/>
        </p:nvPicPr>
        <p:blipFill>
          <a:blip r:embed="rId3"/>
          <a:stretch>
            <a:fillRect/>
          </a:stretch>
        </p:blipFill>
        <p:spPr>
          <a:xfrm>
            <a:off x="2755761" y="3724037"/>
            <a:ext cx="272177" cy="340162"/>
          </a:xfrm>
          <a:prstGeom prst="rect">
            <a:avLst/>
          </a:prstGeom>
        </p:spPr>
      </p:pic>
      <p:sp>
        <p:nvSpPr>
          <p:cNvPr id="8" name="Text 5"/>
          <p:cNvSpPr/>
          <p:nvPr/>
        </p:nvSpPr>
        <p:spPr>
          <a:xfrm>
            <a:off x="1051084" y="446103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Technical</a:t>
            </a:r>
            <a:endParaRPr lang="en-US" sz="2200" dirty="0"/>
          </a:p>
        </p:txBody>
      </p:sp>
      <p:sp>
        <p:nvSpPr>
          <p:cNvPr id="9" name="Text 6"/>
          <p:cNvSpPr/>
          <p:nvPr/>
        </p:nvSpPr>
        <p:spPr>
          <a:xfrm>
            <a:off x="1051084" y="4951452"/>
            <a:ext cx="3681770"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Certificate generation scalability</a:t>
            </a:r>
            <a:endParaRPr lang="en-US" sz="1750" dirty="0"/>
          </a:p>
        </p:txBody>
      </p:sp>
      <p:sp>
        <p:nvSpPr>
          <p:cNvPr id="10" name="Text 7"/>
          <p:cNvSpPr/>
          <p:nvPr/>
        </p:nvSpPr>
        <p:spPr>
          <a:xfrm>
            <a:off x="1051084" y="5756553"/>
            <a:ext cx="3681770"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Scheduling conflict algorithm design</a:t>
            </a:r>
            <a:endParaRPr lang="en-US" sz="1750" dirty="0"/>
          </a:p>
        </p:txBody>
      </p:sp>
      <p:sp>
        <p:nvSpPr>
          <p:cNvPr id="11" name="Shape 8"/>
          <p:cNvSpPr/>
          <p:nvPr/>
        </p:nvSpPr>
        <p:spPr>
          <a:xfrm>
            <a:off x="5216962" y="3894058"/>
            <a:ext cx="4196358" cy="2924889"/>
          </a:xfrm>
          <a:prstGeom prst="roundRect">
            <a:avLst>
              <a:gd name="adj" fmla="val 5002"/>
            </a:avLst>
          </a:prstGeom>
          <a:solidFill>
            <a:srgbClr val="FFFFFF"/>
          </a:solidFill>
          <a:ln/>
        </p:spPr>
        <p:txBody>
          <a:bodyPr/>
          <a:lstStyle/>
          <a:p>
            <a:endParaRPr lang="en-IN"/>
          </a:p>
        </p:txBody>
      </p:sp>
      <p:sp>
        <p:nvSpPr>
          <p:cNvPr id="12" name="Shape 9"/>
          <p:cNvSpPr/>
          <p:nvPr/>
        </p:nvSpPr>
        <p:spPr>
          <a:xfrm>
            <a:off x="5216962" y="3863578"/>
            <a:ext cx="4196358" cy="121920"/>
          </a:xfrm>
          <a:prstGeom prst="roundRect">
            <a:avLst>
              <a:gd name="adj" fmla="val 2790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sp>
        <p:nvSpPr>
          <p:cNvPr id="13" name="Shape 10"/>
          <p:cNvSpPr/>
          <p:nvPr/>
        </p:nvSpPr>
        <p:spPr>
          <a:xfrm>
            <a:off x="6974860" y="3553897"/>
            <a:ext cx="680442" cy="680442"/>
          </a:xfrm>
          <a:prstGeom prst="roundRect">
            <a:avLst>
              <a:gd name="adj" fmla="val 134383"/>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pic>
        <p:nvPicPr>
          <p:cNvPr id="14" name="Image 1" descr="preencoded.png"/>
          <p:cNvPicPr>
            <a:picLocks noChangeAspect="1"/>
          </p:cNvPicPr>
          <p:nvPr/>
        </p:nvPicPr>
        <p:blipFill>
          <a:blip r:embed="rId4"/>
          <a:stretch>
            <a:fillRect/>
          </a:stretch>
        </p:blipFill>
        <p:spPr>
          <a:xfrm>
            <a:off x="7178933" y="3724037"/>
            <a:ext cx="272177" cy="340162"/>
          </a:xfrm>
          <a:prstGeom prst="rect">
            <a:avLst/>
          </a:prstGeom>
        </p:spPr>
      </p:pic>
      <p:sp>
        <p:nvSpPr>
          <p:cNvPr id="15" name="Text 11"/>
          <p:cNvSpPr/>
          <p:nvPr/>
        </p:nvSpPr>
        <p:spPr>
          <a:xfrm>
            <a:off x="5474256" y="446103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Operational</a:t>
            </a:r>
            <a:endParaRPr lang="en-US" sz="2200" dirty="0"/>
          </a:p>
        </p:txBody>
      </p:sp>
      <p:sp>
        <p:nvSpPr>
          <p:cNvPr id="16" name="Text 12"/>
          <p:cNvSpPr/>
          <p:nvPr/>
        </p:nvSpPr>
        <p:spPr>
          <a:xfrm>
            <a:off x="5474256" y="4951452"/>
            <a:ext cx="3681770"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Campus SSO integration challenges</a:t>
            </a:r>
            <a:endParaRPr lang="en-US" sz="1750" dirty="0"/>
          </a:p>
        </p:txBody>
      </p:sp>
      <p:sp>
        <p:nvSpPr>
          <p:cNvPr id="17" name="Text 13"/>
          <p:cNvSpPr/>
          <p:nvPr/>
        </p:nvSpPr>
        <p:spPr>
          <a:xfrm>
            <a:off x="5474256" y="5756553"/>
            <a:ext cx="3681770"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Lack of backup during peak load</a:t>
            </a:r>
            <a:endParaRPr lang="en-US" sz="1750" dirty="0"/>
          </a:p>
        </p:txBody>
      </p:sp>
      <p:sp>
        <p:nvSpPr>
          <p:cNvPr id="18" name="Shape 14"/>
          <p:cNvSpPr/>
          <p:nvPr/>
        </p:nvSpPr>
        <p:spPr>
          <a:xfrm>
            <a:off x="9640133" y="3894058"/>
            <a:ext cx="4196358" cy="2924889"/>
          </a:xfrm>
          <a:prstGeom prst="roundRect">
            <a:avLst>
              <a:gd name="adj" fmla="val 5002"/>
            </a:avLst>
          </a:prstGeom>
          <a:solidFill>
            <a:srgbClr val="FFFFFF"/>
          </a:solidFill>
          <a:ln/>
        </p:spPr>
        <p:txBody>
          <a:bodyPr/>
          <a:lstStyle/>
          <a:p>
            <a:endParaRPr lang="en-IN"/>
          </a:p>
        </p:txBody>
      </p:sp>
      <p:sp>
        <p:nvSpPr>
          <p:cNvPr id="19" name="Shape 15"/>
          <p:cNvSpPr/>
          <p:nvPr/>
        </p:nvSpPr>
        <p:spPr>
          <a:xfrm>
            <a:off x="9640133" y="3863578"/>
            <a:ext cx="4196358" cy="121920"/>
          </a:xfrm>
          <a:prstGeom prst="roundRect">
            <a:avLst>
              <a:gd name="adj" fmla="val 2790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sp>
        <p:nvSpPr>
          <p:cNvPr id="20" name="Shape 16"/>
          <p:cNvSpPr/>
          <p:nvPr/>
        </p:nvSpPr>
        <p:spPr>
          <a:xfrm>
            <a:off x="11398032" y="3553897"/>
            <a:ext cx="680442" cy="680442"/>
          </a:xfrm>
          <a:prstGeom prst="roundRect">
            <a:avLst>
              <a:gd name="adj" fmla="val 134383"/>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pic>
        <p:nvPicPr>
          <p:cNvPr id="21" name="Image 2" descr="preencoded.png"/>
          <p:cNvPicPr>
            <a:picLocks noChangeAspect="1"/>
          </p:cNvPicPr>
          <p:nvPr/>
        </p:nvPicPr>
        <p:blipFill>
          <a:blip r:embed="rId5"/>
          <a:stretch>
            <a:fillRect/>
          </a:stretch>
        </p:blipFill>
        <p:spPr>
          <a:xfrm>
            <a:off x="11602105" y="3724037"/>
            <a:ext cx="272177" cy="340162"/>
          </a:xfrm>
          <a:prstGeom prst="rect">
            <a:avLst/>
          </a:prstGeom>
        </p:spPr>
      </p:pic>
      <p:sp>
        <p:nvSpPr>
          <p:cNvPr id="22" name="Text 17"/>
          <p:cNvSpPr/>
          <p:nvPr/>
        </p:nvSpPr>
        <p:spPr>
          <a:xfrm>
            <a:off x="9897427" y="446103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Schedule &amp; Business</a:t>
            </a:r>
            <a:endParaRPr lang="en-US" sz="2200" dirty="0"/>
          </a:p>
        </p:txBody>
      </p:sp>
      <p:sp>
        <p:nvSpPr>
          <p:cNvPr id="23" name="Text 18"/>
          <p:cNvSpPr/>
          <p:nvPr/>
        </p:nvSpPr>
        <p:spPr>
          <a:xfrm>
            <a:off x="9897427" y="4951452"/>
            <a:ext cx="3681770"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Backend API development delays</a:t>
            </a:r>
            <a:endParaRPr lang="en-US" sz="1750" dirty="0"/>
          </a:p>
        </p:txBody>
      </p:sp>
      <p:sp>
        <p:nvSpPr>
          <p:cNvPr id="24" name="Text 19"/>
          <p:cNvSpPr/>
          <p:nvPr/>
        </p:nvSpPr>
        <p:spPr>
          <a:xfrm>
            <a:off x="9897427" y="5756553"/>
            <a:ext cx="368177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Low adoption due to usability</a:t>
            </a:r>
            <a:endParaRPr lang="en-US" sz="1750" dirty="0"/>
          </a:p>
        </p:txBody>
      </p:sp>
      <p:sp>
        <p:nvSpPr>
          <p:cNvPr id="25" name="Text 20"/>
          <p:cNvSpPr/>
          <p:nvPr/>
        </p:nvSpPr>
        <p:spPr>
          <a:xfrm>
            <a:off x="9897427" y="6198751"/>
            <a:ext cx="368177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64646"/>
                </a:solidFill>
                <a:latin typeface="Inter Medium" pitchFamily="34" charset="0"/>
                <a:ea typeface="Inter Medium" pitchFamily="34" charset="-122"/>
                <a:cs typeface="Inter Medium" pitchFamily="34" charset="-120"/>
              </a:rPr>
              <a:t>Data privacy risks</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826532"/>
            <a:ext cx="8213288" cy="708779"/>
          </a:xfrm>
          <a:prstGeom prst="rect">
            <a:avLst/>
          </a:prstGeom>
          <a:noFill/>
          <a:ln/>
        </p:spPr>
        <p:txBody>
          <a:bodyPr wrap="none" lIns="0" tIns="0" rIns="0" bIns="0" rtlCol="0" anchor="t"/>
          <a:lstStyle/>
          <a:p>
            <a:pPr marL="0" indent="0" algn="l">
              <a:lnSpc>
                <a:spcPts val="5550"/>
              </a:lnSpc>
              <a:buNone/>
            </a:pPr>
            <a:r>
              <a:rPr lang="en-US" sz="4450" dirty="0">
                <a:solidFill>
                  <a:srgbClr val="030303"/>
                </a:solidFill>
                <a:latin typeface="DM Sans Semi Bold" pitchFamily="34" charset="0"/>
                <a:ea typeface="DM Sans Semi Bold" pitchFamily="34" charset="-122"/>
                <a:cs typeface="DM Sans Semi Bold" pitchFamily="34" charset="-120"/>
              </a:rPr>
              <a:t>Risk Prioritization &amp; Mitigation</a:t>
            </a:r>
            <a:endParaRPr lang="en-US" sz="4450" dirty="0"/>
          </a:p>
        </p:txBody>
      </p:sp>
      <p:sp>
        <p:nvSpPr>
          <p:cNvPr id="3" name="Shape 1"/>
          <p:cNvSpPr/>
          <p:nvPr/>
        </p:nvSpPr>
        <p:spPr>
          <a:xfrm>
            <a:off x="793790" y="2329101"/>
            <a:ext cx="6407944" cy="4455795"/>
          </a:xfrm>
          <a:prstGeom prst="roundRect">
            <a:avLst>
              <a:gd name="adj" fmla="val 3283"/>
            </a:avLst>
          </a:prstGeom>
          <a:solidFill>
            <a:srgbClr val="FFFFFF"/>
          </a:solidFill>
          <a:ln/>
        </p:spPr>
        <p:txBody>
          <a:bodyPr/>
          <a:lstStyle/>
          <a:p>
            <a:endParaRPr lang="en-IN"/>
          </a:p>
        </p:txBody>
      </p:sp>
      <p:sp>
        <p:nvSpPr>
          <p:cNvPr id="4" name="Shape 2"/>
          <p:cNvSpPr/>
          <p:nvPr/>
        </p:nvSpPr>
        <p:spPr>
          <a:xfrm>
            <a:off x="793790" y="2298621"/>
            <a:ext cx="6407944" cy="121920"/>
          </a:xfrm>
          <a:prstGeom prst="roundRect">
            <a:avLst>
              <a:gd name="adj" fmla="val 2790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sp>
        <p:nvSpPr>
          <p:cNvPr id="5" name="Shape 3"/>
          <p:cNvSpPr/>
          <p:nvPr/>
        </p:nvSpPr>
        <p:spPr>
          <a:xfrm>
            <a:off x="3657540" y="1988939"/>
            <a:ext cx="680442" cy="680442"/>
          </a:xfrm>
          <a:prstGeom prst="roundRect">
            <a:avLst>
              <a:gd name="adj" fmla="val 134383"/>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pic>
        <p:nvPicPr>
          <p:cNvPr id="6" name="Image 0" descr="preencoded.png"/>
          <p:cNvPicPr>
            <a:picLocks noChangeAspect="1"/>
          </p:cNvPicPr>
          <p:nvPr/>
        </p:nvPicPr>
        <p:blipFill>
          <a:blip r:embed="rId3"/>
          <a:stretch>
            <a:fillRect/>
          </a:stretch>
        </p:blipFill>
        <p:spPr>
          <a:xfrm>
            <a:off x="3861614" y="2159079"/>
            <a:ext cx="272177" cy="340162"/>
          </a:xfrm>
          <a:prstGeom prst="rect">
            <a:avLst/>
          </a:prstGeom>
        </p:spPr>
      </p:pic>
      <p:sp>
        <p:nvSpPr>
          <p:cNvPr id="7" name="Text 4"/>
          <p:cNvSpPr/>
          <p:nvPr/>
        </p:nvSpPr>
        <p:spPr>
          <a:xfrm>
            <a:off x="1051084" y="289607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High Priority Risks</a:t>
            </a:r>
            <a:endParaRPr lang="en-US" sz="2200" dirty="0"/>
          </a:p>
        </p:txBody>
      </p:sp>
      <p:sp>
        <p:nvSpPr>
          <p:cNvPr id="8" name="Text 5"/>
          <p:cNvSpPr/>
          <p:nvPr/>
        </p:nvSpPr>
        <p:spPr>
          <a:xfrm>
            <a:off x="1051084" y="3386495"/>
            <a:ext cx="5893356"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464646"/>
                </a:solidFill>
                <a:latin typeface="Inter Medium" pitchFamily="34" charset="0"/>
                <a:ea typeface="Inter Medium" pitchFamily="34" charset="-122"/>
                <a:cs typeface="Inter Medium" pitchFamily="34" charset="-120"/>
              </a:rPr>
              <a:t>Authentication Integration:</a:t>
            </a:r>
            <a:r>
              <a:rPr lang="en-US" sz="1750" dirty="0">
                <a:solidFill>
                  <a:srgbClr val="464646"/>
                </a:solidFill>
                <a:latin typeface="Inter Medium" pitchFamily="34" charset="0"/>
                <a:ea typeface="Inter Medium" pitchFamily="34" charset="-122"/>
                <a:cs typeface="Inter Medium" pitchFamily="34" charset="-120"/>
              </a:rPr>
              <a:t> Challenges with campus SSO integration.</a:t>
            </a:r>
            <a:endParaRPr lang="en-US" sz="1750" dirty="0"/>
          </a:p>
        </p:txBody>
      </p:sp>
      <p:sp>
        <p:nvSpPr>
          <p:cNvPr id="9" name="Text 6"/>
          <p:cNvSpPr/>
          <p:nvPr/>
        </p:nvSpPr>
        <p:spPr>
          <a:xfrm>
            <a:off x="1051084" y="4191595"/>
            <a:ext cx="5893356"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464646"/>
                </a:solidFill>
                <a:latin typeface="Inter Medium" pitchFamily="34" charset="0"/>
                <a:ea typeface="Inter Medium" pitchFamily="34" charset="-122"/>
                <a:cs typeface="Inter Medium" pitchFamily="34" charset="-120"/>
              </a:rPr>
              <a:t>Scheduling Conflicts:</a:t>
            </a:r>
            <a:r>
              <a:rPr lang="en-US" sz="1750" dirty="0">
                <a:solidFill>
                  <a:srgbClr val="464646"/>
                </a:solidFill>
                <a:latin typeface="Inter Medium" pitchFamily="34" charset="0"/>
                <a:ea typeface="Inter Medium" pitchFamily="34" charset="-122"/>
                <a:cs typeface="Inter Medium" pitchFamily="34" charset="-120"/>
              </a:rPr>
              <a:t> Complex algorithm for conflict prevention.</a:t>
            </a:r>
            <a:endParaRPr lang="en-US" sz="1750" dirty="0"/>
          </a:p>
        </p:txBody>
      </p:sp>
      <p:sp>
        <p:nvSpPr>
          <p:cNvPr id="10" name="Text 7"/>
          <p:cNvSpPr/>
          <p:nvPr/>
        </p:nvSpPr>
        <p:spPr>
          <a:xfrm>
            <a:off x="1051084" y="4996696"/>
            <a:ext cx="5893356"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464646"/>
                </a:solidFill>
                <a:latin typeface="Inter Medium" pitchFamily="34" charset="0"/>
                <a:ea typeface="Inter Medium" pitchFamily="34" charset="-122"/>
                <a:cs typeface="Inter Medium" pitchFamily="34" charset="-120"/>
              </a:rPr>
              <a:t>Certificate Errors:</a:t>
            </a:r>
            <a:r>
              <a:rPr lang="en-US" sz="1750" dirty="0">
                <a:solidFill>
                  <a:srgbClr val="464646"/>
                </a:solidFill>
                <a:latin typeface="Inter Medium" pitchFamily="34" charset="0"/>
                <a:ea typeface="Inter Medium" pitchFamily="34" charset="-122"/>
                <a:cs typeface="Inter Medium" pitchFamily="34" charset="-120"/>
              </a:rPr>
              <a:t> Inaccuracies or generation failures.</a:t>
            </a:r>
            <a:endParaRPr lang="en-US" sz="1750" dirty="0"/>
          </a:p>
        </p:txBody>
      </p:sp>
      <p:sp>
        <p:nvSpPr>
          <p:cNvPr id="11" name="Shape 8"/>
          <p:cNvSpPr/>
          <p:nvPr/>
        </p:nvSpPr>
        <p:spPr>
          <a:xfrm>
            <a:off x="7428548" y="2329101"/>
            <a:ext cx="6408063" cy="4455795"/>
          </a:xfrm>
          <a:prstGeom prst="roundRect">
            <a:avLst>
              <a:gd name="adj" fmla="val 3283"/>
            </a:avLst>
          </a:prstGeom>
          <a:solidFill>
            <a:srgbClr val="FFFFFF"/>
          </a:solidFill>
          <a:ln/>
        </p:spPr>
        <p:txBody>
          <a:bodyPr/>
          <a:lstStyle/>
          <a:p>
            <a:endParaRPr lang="en-IN"/>
          </a:p>
        </p:txBody>
      </p:sp>
      <p:sp>
        <p:nvSpPr>
          <p:cNvPr id="12" name="Shape 9"/>
          <p:cNvSpPr/>
          <p:nvPr/>
        </p:nvSpPr>
        <p:spPr>
          <a:xfrm>
            <a:off x="7428548" y="2298621"/>
            <a:ext cx="6408063" cy="121920"/>
          </a:xfrm>
          <a:prstGeom prst="roundRect">
            <a:avLst>
              <a:gd name="adj" fmla="val 27907"/>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sp>
        <p:nvSpPr>
          <p:cNvPr id="13" name="Shape 10"/>
          <p:cNvSpPr/>
          <p:nvPr/>
        </p:nvSpPr>
        <p:spPr>
          <a:xfrm>
            <a:off x="10292298" y="1988939"/>
            <a:ext cx="680442" cy="680442"/>
          </a:xfrm>
          <a:prstGeom prst="roundRect">
            <a:avLst>
              <a:gd name="adj" fmla="val 134383"/>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endParaRPr lang="en-IN"/>
          </a:p>
        </p:txBody>
      </p:sp>
      <p:pic>
        <p:nvPicPr>
          <p:cNvPr id="14" name="Image 1" descr="preencoded.png"/>
          <p:cNvPicPr>
            <a:picLocks noChangeAspect="1"/>
          </p:cNvPicPr>
          <p:nvPr/>
        </p:nvPicPr>
        <p:blipFill>
          <a:blip r:embed="rId4"/>
          <a:stretch>
            <a:fillRect/>
          </a:stretch>
        </p:blipFill>
        <p:spPr>
          <a:xfrm>
            <a:off x="10496371" y="2159079"/>
            <a:ext cx="272177" cy="340162"/>
          </a:xfrm>
          <a:prstGeom prst="rect">
            <a:avLst/>
          </a:prstGeom>
          <a:noFill/>
          <a:ln>
            <a:noFill/>
          </a:ln>
        </p:spPr>
        <p:style>
          <a:lnRef idx="0">
            <a:scrgbClr r="0" g="0" b="0"/>
          </a:lnRef>
          <a:fillRef idx="0">
            <a:scrgbClr r="0" g="0" b="0"/>
          </a:fillRef>
          <a:effectRef idx="0">
            <a:scrgbClr r="0" g="0" b="0"/>
          </a:effectRef>
          <a:fontRef idx="minor">
            <a:schemeClr val="accent1"/>
          </a:fontRef>
        </p:style>
      </p:pic>
      <p:sp>
        <p:nvSpPr>
          <p:cNvPr id="15" name="Text 11"/>
          <p:cNvSpPr/>
          <p:nvPr/>
        </p:nvSpPr>
        <p:spPr>
          <a:xfrm>
            <a:off x="7685842" y="2896076"/>
            <a:ext cx="2846784" cy="354330"/>
          </a:xfrm>
          <a:prstGeom prst="rect">
            <a:avLst/>
          </a:prstGeom>
          <a:noFill/>
          <a:ln/>
        </p:spPr>
        <p:txBody>
          <a:bodyPr wrap="none" lIns="0" tIns="0" rIns="0" bIns="0" rtlCol="0" anchor="t"/>
          <a:lstStyle/>
          <a:p>
            <a:pPr marL="0" indent="0" algn="l">
              <a:lnSpc>
                <a:spcPts val="2750"/>
              </a:lnSpc>
              <a:buNone/>
            </a:pPr>
            <a:r>
              <a:rPr lang="en-US" sz="2200" dirty="0">
                <a:solidFill>
                  <a:srgbClr val="464646"/>
                </a:solidFill>
                <a:latin typeface="DM Sans Semi Bold" pitchFamily="34" charset="0"/>
                <a:ea typeface="DM Sans Semi Bold" pitchFamily="34" charset="-122"/>
                <a:cs typeface="DM Sans Semi Bold" pitchFamily="34" charset="-120"/>
              </a:rPr>
              <a:t>Mitigation Strategies</a:t>
            </a:r>
            <a:endParaRPr lang="en-US" sz="2200" dirty="0"/>
          </a:p>
        </p:txBody>
      </p:sp>
      <p:sp>
        <p:nvSpPr>
          <p:cNvPr id="16" name="Text 12"/>
          <p:cNvSpPr/>
          <p:nvPr/>
        </p:nvSpPr>
        <p:spPr>
          <a:xfrm>
            <a:off x="7685842" y="3386495"/>
            <a:ext cx="5893475"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464646"/>
                </a:solidFill>
                <a:latin typeface="Inter Medium" pitchFamily="34" charset="0"/>
                <a:ea typeface="Inter Medium" pitchFamily="34" charset="-122"/>
                <a:cs typeface="Inter Medium" pitchFamily="34" charset="-120"/>
              </a:rPr>
              <a:t>Mock Authentication:</a:t>
            </a:r>
            <a:r>
              <a:rPr lang="en-US" sz="1750" dirty="0">
                <a:solidFill>
                  <a:srgbClr val="464646"/>
                </a:solidFill>
                <a:latin typeface="Inter Medium" pitchFamily="34" charset="0"/>
                <a:ea typeface="Inter Medium" pitchFamily="34" charset="-122"/>
                <a:cs typeface="Inter Medium" pitchFamily="34" charset="-120"/>
              </a:rPr>
              <a:t> Implement early mock SSO for parallel development.</a:t>
            </a:r>
            <a:endParaRPr lang="en-US" sz="1750" dirty="0"/>
          </a:p>
        </p:txBody>
      </p:sp>
      <p:sp>
        <p:nvSpPr>
          <p:cNvPr id="17" name="Text 13"/>
          <p:cNvSpPr/>
          <p:nvPr/>
        </p:nvSpPr>
        <p:spPr>
          <a:xfrm>
            <a:off x="7685842" y="4191595"/>
            <a:ext cx="5893475"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464646"/>
                </a:solidFill>
                <a:latin typeface="Inter Medium" pitchFamily="34" charset="0"/>
                <a:ea typeface="Inter Medium" pitchFamily="34" charset="-122"/>
                <a:cs typeface="Inter Medium" pitchFamily="34" charset="-120"/>
              </a:rPr>
              <a:t>Rule-based Scheduling:</a:t>
            </a:r>
            <a:r>
              <a:rPr lang="en-US" sz="1750" dirty="0">
                <a:solidFill>
                  <a:srgbClr val="464646"/>
                </a:solidFill>
                <a:latin typeface="Inter Medium" pitchFamily="34" charset="0"/>
                <a:ea typeface="Inter Medium" pitchFamily="34" charset="-122"/>
                <a:cs typeface="Inter Medium" pitchFamily="34" charset="-120"/>
              </a:rPr>
              <a:t> Develop rule-based engine with conflict detection.</a:t>
            </a:r>
            <a:endParaRPr lang="en-US" sz="1750" dirty="0"/>
          </a:p>
        </p:txBody>
      </p:sp>
      <p:sp>
        <p:nvSpPr>
          <p:cNvPr id="18" name="Text 14"/>
          <p:cNvSpPr/>
          <p:nvPr/>
        </p:nvSpPr>
        <p:spPr>
          <a:xfrm>
            <a:off x="7685842" y="4996696"/>
            <a:ext cx="5893475"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464646"/>
                </a:solidFill>
                <a:latin typeface="Inter Medium" pitchFamily="34" charset="0"/>
                <a:ea typeface="Inter Medium" pitchFamily="34" charset="-122"/>
                <a:cs typeface="Inter Medium" pitchFamily="34" charset="-120"/>
              </a:rPr>
              <a:t>Batch Processing:</a:t>
            </a:r>
            <a:r>
              <a:rPr lang="en-US" sz="1750" dirty="0">
                <a:solidFill>
                  <a:srgbClr val="464646"/>
                </a:solidFill>
                <a:latin typeface="Inter Medium" pitchFamily="34" charset="0"/>
                <a:ea typeface="Inter Medium" pitchFamily="34" charset="-122"/>
                <a:cs typeface="Inter Medium" pitchFamily="34" charset="-120"/>
              </a:rPr>
              <a:t> Use asynchronous batch processing and validation.</a:t>
            </a:r>
            <a:endParaRPr lang="en-US" sz="1750" dirty="0"/>
          </a:p>
        </p:txBody>
      </p:sp>
      <p:sp>
        <p:nvSpPr>
          <p:cNvPr id="19" name="Text 15"/>
          <p:cNvSpPr/>
          <p:nvPr/>
        </p:nvSpPr>
        <p:spPr>
          <a:xfrm>
            <a:off x="7685842" y="5801797"/>
            <a:ext cx="5893475" cy="725805"/>
          </a:xfrm>
          <a:prstGeom prst="rect">
            <a:avLst/>
          </a:prstGeom>
          <a:noFill/>
          <a:ln/>
        </p:spPr>
        <p:txBody>
          <a:bodyPr wrap="square" lIns="0" tIns="0" rIns="0" bIns="0" rtlCol="0" anchor="t"/>
          <a:lstStyle/>
          <a:p>
            <a:pPr marL="342900" indent="-342900" algn="l">
              <a:lnSpc>
                <a:spcPts val="2850"/>
              </a:lnSpc>
              <a:buSzPct val="100000"/>
              <a:buChar char="•"/>
            </a:pPr>
            <a:r>
              <a:rPr lang="en-US" sz="1750" b="1" dirty="0">
                <a:solidFill>
                  <a:srgbClr val="464646"/>
                </a:solidFill>
                <a:latin typeface="Inter Medium" pitchFamily="34" charset="0"/>
                <a:ea typeface="Inter Medium" pitchFamily="34" charset="-122"/>
                <a:cs typeface="Inter Medium" pitchFamily="34" charset="-120"/>
              </a:rPr>
              <a:t>Early Integration Testing:</a:t>
            </a:r>
            <a:r>
              <a:rPr lang="en-US" sz="1750" dirty="0">
                <a:solidFill>
                  <a:srgbClr val="464646"/>
                </a:solidFill>
                <a:latin typeface="Inter Medium" pitchFamily="34" charset="0"/>
                <a:ea typeface="Inter Medium" pitchFamily="34" charset="-122"/>
                <a:cs typeface="Inter Medium" pitchFamily="34" charset="-120"/>
              </a:rPr>
              <a:t> Conduct continuous integration testing from outset.</a:t>
            </a:r>
            <a:endParaRPr lang="en-US" sz="1750" dirty="0"/>
          </a:p>
        </p:txBody>
      </p:sp>
      <p:sp>
        <p:nvSpPr>
          <p:cNvPr id="20" name="Text 16"/>
          <p:cNvSpPr/>
          <p:nvPr/>
        </p:nvSpPr>
        <p:spPr>
          <a:xfrm>
            <a:off x="793790" y="7040047"/>
            <a:ext cx="13042821" cy="362903"/>
          </a:xfrm>
          <a:prstGeom prst="rect">
            <a:avLst/>
          </a:prstGeom>
          <a:noFill/>
          <a:ln/>
        </p:spPr>
        <p:txBody>
          <a:bodyPr wrap="none" lIns="0" tIns="0" rIns="0" bIns="0" rtlCol="0" anchor="t"/>
          <a:lstStyle/>
          <a:p>
            <a:pPr marL="0" indent="0" algn="l">
              <a:lnSpc>
                <a:spcPts val="2850"/>
              </a:lnSpc>
              <a:buNone/>
            </a:pP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Line-</a:t>
            </a:r>
            <a:endParaRPr lang="en-IN" dirty="0"/>
          </a:p>
        </p:txBody>
      </p:sp>
      <p:pic>
        <p:nvPicPr>
          <p:cNvPr id="1026" name="Picture 2" descr="C:\Users\Lenovo\Downloads\SportifyCampus_GanttChart_Updated (2).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16205" y="1951463"/>
            <a:ext cx="9433931" cy="5698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640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21638" y="572572"/>
            <a:ext cx="13187124" cy="1288733"/>
          </a:xfrm>
          <a:prstGeom prst="rect">
            <a:avLst/>
          </a:prstGeom>
          <a:noFill/>
          <a:ln/>
        </p:spPr>
        <p:txBody>
          <a:bodyPr wrap="square" lIns="0" tIns="0" rIns="0" bIns="0" rtlCol="0" anchor="t"/>
          <a:lstStyle/>
          <a:p>
            <a:pPr marL="0" indent="0" algn="l">
              <a:lnSpc>
                <a:spcPts val="5050"/>
              </a:lnSpc>
              <a:buNone/>
            </a:pPr>
            <a:r>
              <a:rPr lang="en-US" sz="4050" b="1" dirty="0">
                <a:solidFill>
                  <a:srgbClr val="3B4540"/>
                </a:solidFill>
                <a:latin typeface="Fraunces Extra Bold" pitchFamily="34" charset="0"/>
                <a:ea typeface="Fraunces Extra Bold" pitchFamily="34" charset="-122"/>
                <a:cs typeface="Fraunces Extra Bold" pitchFamily="34" charset="-120"/>
              </a:rPr>
              <a:t>Requirement Analysis: Completeness, Consistency &amp; Accuracy</a:t>
            </a:r>
            <a:endParaRPr lang="en-US" sz="4050" dirty="0"/>
          </a:p>
        </p:txBody>
      </p:sp>
      <p:sp>
        <p:nvSpPr>
          <p:cNvPr id="4" name="Shape 2"/>
          <p:cNvSpPr/>
          <p:nvPr/>
        </p:nvSpPr>
        <p:spPr>
          <a:xfrm>
            <a:off x="721638" y="2835473"/>
            <a:ext cx="4258270" cy="4821555"/>
          </a:xfrm>
          <a:prstGeom prst="roundRect">
            <a:avLst>
              <a:gd name="adj" fmla="val 2577"/>
            </a:avLst>
          </a:prstGeom>
          <a:solidFill>
            <a:srgbClr val="FAFFFA"/>
          </a:solidFill>
          <a:ln w="22860">
            <a:solidFill>
              <a:srgbClr val="CED9CE"/>
            </a:solidFill>
            <a:prstDash val="solid"/>
          </a:ln>
        </p:spPr>
      </p:sp>
      <p:sp>
        <p:nvSpPr>
          <p:cNvPr id="5" name="Shape 3"/>
          <p:cNvSpPr/>
          <p:nvPr/>
        </p:nvSpPr>
        <p:spPr>
          <a:xfrm>
            <a:off x="698778" y="2835473"/>
            <a:ext cx="91440" cy="4821555"/>
          </a:xfrm>
          <a:prstGeom prst="roundRect">
            <a:avLst>
              <a:gd name="adj" fmla="val 202960"/>
            </a:avLst>
          </a:prstGeom>
          <a:solidFill>
            <a:srgbClr val="438951"/>
          </a:solidFill>
          <a:ln/>
        </p:spPr>
      </p:sp>
      <p:sp>
        <p:nvSpPr>
          <p:cNvPr id="6" name="Text 4"/>
          <p:cNvSpPr/>
          <p:nvPr/>
        </p:nvSpPr>
        <p:spPr>
          <a:xfrm>
            <a:off x="1019175" y="3064431"/>
            <a:ext cx="2577584" cy="322183"/>
          </a:xfrm>
          <a:prstGeom prst="rect">
            <a:avLst/>
          </a:prstGeom>
          <a:noFill/>
          <a:ln/>
        </p:spPr>
        <p:txBody>
          <a:bodyPr wrap="none" lIns="0" tIns="0" rIns="0" bIns="0" rtlCol="0" anchor="t"/>
          <a:lstStyle/>
          <a:p>
            <a:pPr marL="0" indent="0" algn="l">
              <a:lnSpc>
                <a:spcPts val="2500"/>
              </a:lnSpc>
              <a:buNone/>
            </a:pPr>
            <a:r>
              <a:rPr lang="en-US" sz="2000" b="1" dirty="0">
                <a:solidFill>
                  <a:srgbClr val="405449"/>
                </a:solidFill>
                <a:latin typeface="Fraunces Extra Bold" pitchFamily="34" charset="0"/>
                <a:ea typeface="Fraunces Extra Bold" pitchFamily="34" charset="-122"/>
                <a:cs typeface="Fraunces Extra Bold" pitchFamily="34" charset="-120"/>
              </a:rPr>
              <a:t>Completeness</a:t>
            </a:r>
            <a:endParaRPr lang="en-US" sz="2000" dirty="0"/>
          </a:p>
        </p:txBody>
      </p:sp>
      <p:sp>
        <p:nvSpPr>
          <p:cNvPr id="7" name="Text 5"/>
          <p:cNvSpPr/>
          <p:nvPr/>
        </p:nvSpPr>
        <p:spPr>
          <a:xfrm>
            <a:off x="1019175" y="3510320"/>
            <a:ext cx="3731776" cy="659844"/>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User profiles (students (captains), admin)</a:t>
            </a:r>
            <a:endParaRPr lang="en-US" sz="1600" dirty="0"/>
          </a:p>
        </p:txBody>
      </p:sp>
      <p:sp>
        <p:nvSpPr>
          <p:cNvPr id="8" name="Text 6"/>
          <p:cNvSpPr/>
          <p:nvPr/>
        </p:nvSpPr>
        <p:spPr>
          <a:xfrm>
            <a:off x="1019175" y="4242316"/>
            <a:ext cx="3731776" cy="659844"/>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Team registration and management</a:t>
            </a:r>
            <a:endParaRPr lang="en-US" sz="1600" dirty="0"/>
          </a:p>
        </p:txBody>
      </p:sp>
      <p:sp>
        <p:nvSpPr>
          <p:cNvPr id="9" name="Text 7"/>
          <p:cNvSpPr/>
          <p:nvPr/>
        </p:nvSpPr>
        <p:spPr>
          <a:xfrm>
            <a:off x="1019175" y="4974312"/>
            <a:ext cx="3731776" cy="659844"/>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Event details (tournaments, matches, schedules)</a:t>
            </a:r>
            <a:endParaRPr lang="en-US" sz="1600" dirty="0"/>
          </a:p>
        </p:txBody>
      </p:sp>
      <p:sp>
        <p:nvSpPr>
          <p:cNvPr id="10" name="Text 8"/>
          <p:cNvSpPr/>
          <p:nvPr/>
        </p:nvSpPr>
        <p:spPr>
          <a:xfrm>
            <a:off x="1019175" y="5706308"/>
            <a:ext cx="3731776" cy="659844"/>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Historical data (past winners, photo galleries)</a:t>
            </a:r>
            <a:endParaRPr lang="en-US" sz="1600" dirty="0"/>
          </a:p>
        </p:txBody>
      </p:sp>
      <p:sp>
        <p:nvSpPr>
          <p:cNvPr id="11" name="Text 9"/>
          <p:cNvSpPr/>
          <p:nvPr/>
        </p:nvSpPr>
        <p:spPr>
          <a:xfrm>
            <a:off x="1019175" y="6438305"/>
            <a:ext cx="3731776" cy="989767"/>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Integration points (authentication, notifications, storage)</a:t>
            </a:r>
            <a:endParaRPr lang="en-US" sz="1600" dirty="0"/>
          </a:p>
        </p:txBody>
      </p:sp>
      <p:sp>
        <p:nvSpPr>
          <p:cNvPr id="12" name="Shape 10"/>
          <p:cNvSpPr/>
          <p:nvPr/>
        </p:nvSpPr>
        <p:spPr>
          <a:xfrm>
            <a:off x="5186005" y="2835473"/>
            <a:ext cx="4258270" cy="4821555"/>
          </a:xfrm>
          <a:prstGeom prst="roundRect">
            <a:avLst>
              <a:gd name="adj" fmla="val 2577"/>
            </a:avLst>
          </a:prstGeom>
          <a:solidFill>
            <a:srgbClr val="FAFFFA"/>
          </a:solidFill>
          <a:ln w="22860">
            <a:solidFill>
              <a:srgbClr val="CED9CE"/>
            </a:solidFill>
            <a:prstDash val="solid"/>
          </a:ln>
        </p:spPr>
      </p:sp>
      <p:sp>
        <p:nvSpPr>
          <p:cNvPr id="13" name="Shape 11"/>
          <p:cNvSpPr/>
          <p:nvPr/>
        </p:nvSpPr>
        <p:spPr>
          <a:xfrm>
            <a:off x="5163145" y="2835473"/>
            <a:ext cx="91440" cy="4821555"/>
          </a:xfrm>
          <a:prstGeom prst="roundRect">
            <a:avLst>
              <a:gd name="adj" fmla="val 202960"/>
            </a:avLst>
          </a:prstGeom>
          <a:solidFill>
            <a:srgbClr val="438951"/>
          </a:solidFill>
          <a:ln/>
        </p:spPr>
      </p:sp>
      <p:sp>
        <p:nvSpPr>
          <p:cNvPr id="14" name="Text 12"/>
          <p:cNvSpPr/>
          <p:nvPr/>
        </p:nvSpPr>
        <p:spPr>
          <a:xfrm>
            <a:off x="5483543" y="3064431"/>
            <a:ext cx="2577584" cy="322183"/>
          </a:xfrm>
          <a:prstGeom prst="rect">
            <a:avLst/>
          </a:prstGeom>
          <a:noFill/>
          <a:ln/>
        </p:spPr>
        <p:txBody>
          <a:bodyPr wrap="none" lIns="0" tIns="0" rIns="0" bIns="0" rtlCol="0" anchor="t"/>
          <a:lstStyle/>
          <a:p>
            <a:pPr marL="0" indent="0" algn="l">
              <a:lnSpc>
                <a:spcPts val="2500"/>
              </a:lnSpc>
              <a:buNone/>
            </a:pPr>
            <a:r>
              <a:rPr lang="en-US" sz="2000" b="1" dirty="0">
                <a:solidFill>
                  <a:srgbClr val="405449"/>
                </a:solidFill>
                <a:latin typeface="Fraunces Extra Bold" pitchFamily="34" charset="0"/>
                <a:ea typeface="Fraunces Extra Bold" pitchFamily="34" charset="-122"/>
                <a:cs typeface="Fraunces Extra Bold" pitchFamily="34" charset="-120"/>
              </a:rPr>
              <a:t>Consistency</a:t>
            </a:r>
            <a:endParaRPr lang="en-US" sz="2000" dirty="0"/>
          </a:p>
        </p:txBody>
      </p:sp>
      <p:sp>
        <p:nvSpPr>
          <p:cNvPr id="15" name="Text 13"/>
          <p:cNvSpPr/>
          <p:nvPr/>
        </p:nvSpPr>
        <p:spPr>
          <a:xfrm>
            <a:off x="5483543" y="3510320"/>
            <a:ext cx="3731776" cy="659844"/>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Standardized data formats across all modules.</a:t>
            </a:r>
            <a:endParaRPr lang="en-US" sz="1600" dirty="0"/>
          </a:p>
        </p:txBody>
      </p:sp>
      <p:sp>
        <p:nvSpPr>
          <p:cNvPr id="16" name="Text 14"/>
          <p:cNvSpPr/>
          <p:nvPr/>
        </p:nvSpPr>
        <p:spPr>
          <a:xfrm>
            <a:off x="5483543" y="4242316"/>
            <a:ext cx="3731776" cy="659844"/>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Clear definition of roles and permissions for users.</a:t>
            </a:r>
            <a:endParaRPr lang="en-US" sz="1600" dirty="0"/>
          </a:p>
        </p:txBody>
      </p:sp>
      <p:sp>
        <p:nvSpPr>
          <p:cNvPr id="17" name="Text 15"/>
          <p:cNvSpPr/>
          <p:nvPr/>
        </p:nvSpPr>
        <p:spPr>
          <a:xfrm>
            <a:off x="5483543" y="4974312"/>
            <a:ext cx="3731776" cy="659844"/>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Uniform handling of event states (upcoming, active, completed).</a:t>
            </a:r>
            <a:endParaRPr lang="en-US" sz="1600" dirty="0"/>
          </a:p>
        </p:txBody>
      </p:sp>
      <p:sp>
        <p:nvSpPr>
          <p:cNvPr id="18" name="Shape 16"/>
          <p:cNvSpPr/>
          <p:nvPr/>
        </p:nvSpPr>
        <p:spPr>
          <a:xfrm>
            <a:off x="9650373" y="2835473"/>
            <a:ext cx="4258270" cy="4821555"/>
          </a:xfrm>
          <a:prstGeom prst="roundRect">
            <a:avLst>
              <a:gd name="adj" fmla="val 2577"/>
            </a:avLst>
          </a:prstGeom>
          <a:solidFill>
            <a:srgbClr val="FAFFFA"/>
          </a:solidFill>
          <a:ln w="22860">
            <a:solidFill>
              <a:srgbClr val="CED9CE"/>
            </a:solidFill>
            <a:prstDash val="solid"/>
          </a:ln>
        </p:spPr>
      </p:sp>
      <p:sp>
        <p:nvSpPr>
          <p:cNvPr id="19" name="Shape 17"/>
          <p:cNvSpPr/>
          <p:nvPr/>
        </p:nvSpPr>
        <p:spPr>
          <a:xfrm>
            <a:off x="9627513" y="2835473"/>
            <a:ext cx="91440" cy="4821555"/>
          </a:xfrm>
          <a:prstGeom prst="roundRect">
            <a:avLst>
              <a:gd name="adj" fmla="val 202960"/>
            </a:avLst>
          </a:prstGeom>
          <a:solidFill>
            <a:srgbClr val="438951"/>
          </a:solidFill>
          <a:ln/>
        </p:spPr>
      </p:sp>
      <p:sp>
        <p:nvSpPr>
          <p:cNvPr id="20" name="Text 18"/>
          <p:cNvSpPr/>
          <p:nvPr/>
        </p:nvSpPr>
        <p:spPr>
          <a:xfrm>
            <a:off x="9947910" y="3064431"/>
            <a:ext cx="2577584" cy="322183"/>
          </a:xfrm>
          <a:prstGeom prst="rect">
            <a:avLst/>
          </a:prstGeom>
          <a:noFill/>
          <a:ln/>
        </p:spPr>
        <p:txBody>
          <a:bodyPr wrap="none" lIns="0" tIns="0" rIns="0" bIns="0" rtlCol="0" anchor="t"/>
          <a:lstStyle/>
          <a:p>
            <a:pPr marL="0" indent="0" algn="l">
              <a:lnSpc>
                <a:spcPts val="2500"/>
              </a:lnSpc>
              <a:buNone/>
            </a:pPr>
            <a:r>
              <a:rPr lang="en-US" sz="2000" b="1" dirty="0">
                <a:solidFill>
                  <a:srgbClr val="405449"/>
                </a:solidFill>
                <a:latin typeface="Fraunces Extra Bold" pitchFamily="34" charset="0"/>
                <a:ea typeface="Fraunces Extra Bold" pitchFamily="34" charset="-122"/>
                <a:cs typeface="Fraunces Extra Bold" pitchFamily="34" charset="-120"/>
              </a:rPr>
              <a:t>Accuracy</a:t>
            </a:r>
            <a:endParaRPr lang="en-US" sz="2000" dirty="0"/>
          </a:p>
        </p:txBody>
      </p:sp>
      <p:sp>
        <p:nvSpPr>
          <p:cNvPr id="21" name="Text 19"/>
          <p:cNvSpPr/>
          <p:nvPr/>
        </p:nvSpPr>
        <p:spPr>
          <a:xfrm>
            <a:off x="9947910" y="3510320"/>
            <a:ext cx="3731776" cy="659844"/>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Validated data input for registrations.</a:t>
            </a:r>
            <a:endParaRPr lang="en-US" sz="1600" dirty="0"/>
          </a:p>
        </p:txBody>
      </p:sp>
      <p:sp>
        <p:nvSpPr>
          <p:cNvPr id="22" name="Text 20"/>
          <p:cNvSpPr/>
          <p:nvPr/>
        </p:nvSpPr>
        <p:spPr>
          <a:xfrm>
            <a:off x="9947910" y="4242316"/>
            <a:ext cx="3731776" cy="659844"/>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Precise time and slot management for events.</a:t>
            </a:r>
            <a:endParaRPr lang="en-US" sz="1600" dirty="0"/>
          </a:p>
        </p:txBody>
      </p:sp>
      <p:sp>
        <p:nvSpPr>
          <p:cNvPr id="23" name="Text 21"/>
          <p:cNvSpPr/>
          <p:nvPr/>
        </p:nvSpPr>
        <p:spPr>
          <a:xfrm>
            <a:off x="9947910" y="4974312"/>
            <a:ext cx="3731776" cy="659844"/>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Real-time updates for tournament showcases.</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56009" y="358259"/>
            <a:ext cx="6802874" cy="407194"/>
          </a:xfrm>
          <a:prstGeom prst="rect">
            <a:avLst/>
          </a:prstGeom>
          <a:noFill/>
          <a:ln/>
        </p:spPr>
        <p:txBody>
          <a:bodyPr wrap="none" lIns="0" tIns="0" rIns="0" bIns="0" rtlCol="0" anchor="t"/>
          <a:lstStyle/>
          <a:p>
            <a:pPr marL="0" indent="0" algn="l">
              <a:lnSpc>
                <a:spcPts val="3200"/>
              </a:lnSpc>
              <a:buNone/>
            </a:pPr>
            <a:r>
              <a:rPr lang="en-US" sz="2550" b="1" dirty="0">
                <a:solidFill>
                  <a:srgbClr val="3B4540"/>
                </a:solidFill>
                <a:latin typeface="Fraunces Extra Bold" pitchFamily="34" charset="0"/>
                <a:ea typeface="Fraunces Extra Bold" pitchFamily="34" charset="-122"/>
                <a:cs typeface="Fraunces Extra Bold" pitchFamily="34" charset="-120"/>
              </a:rPr>
              <a:t>Resource, Budget, and Market Alignment</a:t>
            </a:r>
            <a:endParaRPr lang="en-US" sz="2550" dirty="0"/>
          </a:p>
        </p:txBody>
      </p:sp>
      <p:sp>
        <p:nvSpPr>
          <p:cNvPr id="4" name="Text 2"/>
          <p:cNvSpPr/>
          <p:nvPr/>
        </p:nvSpPr>
        <p:spPr>
          <a:xfrm>
            <a:off x="456009" y="1195509"/>
            <a:ext cx="2428875" cy="203597"/>
          </a:xfrm>
          <a:prstGeom prst="rect">
            <a:avLst/>
          </a:prstGeom>
          <a:noFill/>
          <a:ln/>
        </p:spPr>
        <p:txBody>
          <a:bodyPr wrap="none" lIns="0" tIns="0" rIns="0" bIns="0" rtlCol="0" anchor="t"/>
          <a:lstStyle/>
          <a:p>
            <a:pPr marL="0" indent="0" algn="l">
              <a:lnSpc>
                <a:spcPts val="1600"/>
              </a:lnSpc>
              <a:buNone/>
            </a:pPr>
            <a:r>
              <a:rPr lang="en-US" sz="1600" b="1" dirty="0">
                <a:solidFill>
                  <a:srgbClr val="438951"/>
                </a:solidFill>
                <a:latin typeface="Fraunces Extra Bold" pitchFamily="34" charset="0"/>
                <a:ea typeface="Fraunces Extra Bold" pitchFamily="34" charset="-122"/>
                <a:cs typeface="Fraunces Extra Bold" pitchFamily="34" charset="-120"/>
              </a:rPr>
              <a:t>Consistency with Constraints</a:t>
            </a:r>
            <a:endParaRPr lang="en-US" sz="1600" dirty="0"/>
          </a:p>
        </p:txBody>
      </p:sp>
      <p:sp>
        <p:nvSpPr>
          <p:cNvPr id="5" name="Text 3"/>
          <p:cNvSpPr/>
          <p:nvPr/>
        </p:nvSpPr>
        <p:spPr>
          <a:xfrm>
            <a:off x="456009" y="1529361"/>
            <a:ext cx="6700242" cy="208359"/>
          </a:xfrm>
          <a:prstGeom prst="rect">
            <a:avLst/>
          </a:prstGeom>
          <a:noFill/>
          <a:ln/>
        </p:spPr>
        <p:txBody>
          <a:bodyPr wrap="none" lIns="0" tIns="0" rIns="0" bIns="0" rtlCol="0" anchor="t"/>
          <a:lstStyle/>
          <a:p>
            <a:pPr marL="342900" indent="-342900" algn="l">
              <a:lnSpc>
                <a:spcPts val="1600"/>
              </a:lnSpc>
              <a:buSzPct val="100000"/>
              <a:buChar char="•"/>
            </a:pPr>
            <a:r>
              <a:rPr lang="en-US" sz="1400" b="1" dirty="0">
                <a:solidFill>
                  <a:srgbClr val="405449"/>
                </a:solidFill>
                <a:latin typeface="Nobile" pitchFamily="34" charset="0"/>
                <a:ea typeface="Nobile" pitchFamily="34" charset="-122"/>
                <a:cs typeface="Nobile" pitchFamily="34" charset="-120"/>
              </a:rPr>
              <a:t>Schedule:</a:t>
            </a:r>
            <a:r>
              <a:rPr lang="en-US" sz="1400" dirty="0">
                <a:solidFill>
                  <a:srgbClr val="405449"/>
                </a:solidFill>
                <a:latin typeface="Nobile" pitchFamily="34" charset="0"/>
                <a:ea typeface="Nobile" pitchFamily="34" charset="-122"/>
                <a:cs typeface="Nobile" pitchFamily="34" charset="-120"/>
              </a:rPr>
              <a:t> Phased development focusing on core features first (MERN stack allows rapid prototyping).</a:t>
            </a:r>
            <a:endParaRPr lang="en-US" sz="1400" dirty="0"/>
          </a:p>
        </p:txBody>
      </p:sp>
      <p:sp>
        <p:nvSpPr>
          <p:cNvPr id="6" name="Text 4"/>
          <p:cNvSpPr/>
          <p:nvPr/>
        </p:nvSpPr>
        <p:spPr>
          <a:xfrm>
            <a:off x="456009" y="1783321"/>
            <a:ext cx="6700242" cy="208359"/>
          </a:xfrm>
          <a:prstGeom prst="rect">
            <a:avLst/>
          </a:prstGeom>
          <a:noFill/>
          <a:ln/>
        </p:spPr>
        <p:txBody>
          <a:bodyPr wrap="none" lIns="0" tIns="0" rIns="0" bIns="0" rtlCol="0" anchor="t"/>
          <a:lstStyle/>
          <a:p>
            <a:pPr marL="342900" indent="-342900" algn="l">
              <a:lnSpc>
                <a:spcPts val="1600"/>
              </a:lnSpc>
              <a:buSzPct val="100000"/>
              <a:buChar char="•"/>
            </a:pPr>
            <a:r>
              <a:rPr lang="en-US" sz="1400" b="1" dirty="0">
                <a:solidFill>
                  <a:srgbClr val="405449"/>
                </a:solidFill>
                <a:latin typeface="Nobile" pitchFamily="34" charset="0"/>
                <a:ea typeface="Nobile" pitchFamily="34" charset="-122"/>
                <a:cs typeface="Nobile" pitchFamily="34" charset="-120"/>
              </a:rPr>
              <a:t>Resources:</a:t>
            </a:r>
            <a:r>
              <a:rPr lang="en-US" sz="1400" dirty="0">
                <a:solidFill>
                  <a:srgbClr val="405449"/>
                </a:solidFill>
                <a:latin typeface="Nobile" pitchFamily="34" charset="0"/>
                <a:ea typeface="Nobile" pitchFamily="34" charset="-122"/>
                <a:cs typeface="Nobile" pitchFamily="34" charset="-120"/>
              </a:rPr>
              <a:t> Leveraging open-source technologies and MERN stack expertise within the team.</a:t>
            </a:r>
            <a:endParaRPr lang="en-US" sz="1400" dirty="0"/>
          </a:p>
        </p:txBody>
      </p:sp>
      <p:sp>
        <p:nvSpPr>
          <p:cNvPr id="7" name="Text 5"/>
          <p:cNvSpPr/>
          <p:nvPr/>
        </p:nvSpPr>
        <p:spPr>
          <a:xfrm>
            <a:off x="456009" y="2037281"/>
            <a:ext cx="6700242" cy="416719"/>
          </a:xfrm>
          <a:prstGeom prst="rect">
            <a:avLst/>
          </a:prstGeom>
          <a:noFill/>
          <a:ln/>
        </p:spPr>
        <p:txBody>
          <a:bodyPr wrap="square" lIns="0" tIns="0" rIns="0" bIns="0" rtlCol="0" anchor="t"/>
          <a:lstStyle/>
          <a:p>
            <a:pPr marL="342900" indent="-342900" algn="l">
              <a:lnSpc>
                <a:spcPts val="1600"/>
              </a:lnSpc>
              <a:buSzPct val="100000"/>
              <a:buChar char="•"/>
            </a:pPr>
            <a:r>
              <a:rPr lang="en-US" sz="1400" b="1" dirty="0">
                <a:solidFill>
                  <a:srgbClr val="405449"/>
                </a:solidFill>
                <a:latin typeface="Nobile" pitchFamily="34" charset="0"/>
                <a:ea typeface="Nobile" pitchFamily="34" charset="-122"/>
                <a:cs typeface="Nobile" pitchFamily="34" charset="-120"/>
              </a:rPr>
              <a:t>Budget:</a:t>
            </a:r>
            <a:r>
              <a:rPr lang="en-US" sz="1400" dirty="0">
                <a:solidFill>
                  <a:srgbClr val="405449"/>
                </a:solidFill>
                <a:latin typeface="Nobile" pitchFamily="34" charset="0"/>
                <a:ea typeface="Nobile" pitchFamily="34" charset="-122"/>
                <a:cs typeface="Nobile" pitchFamily="34" charset="-120"/>
              </a:rPr>
              <a:t> Minimal infrastructure costs due to cloud-native approach (e.g., MongoDB Atlas, Vercel/Netlify for deployment).</a:t>
            </a:r>
            <a:endParaRPr lang="en-US" sz="1400" dirty="0"/>
          </a:p>
        </p:txBody>
      </p:sp>
      <p:sp>
        <p:nvSpPr>
          <p:cNvPr id="8" name="Text 6"/>
          <p:cNvSpPr/>
          <p:nvPr/>
        </p:nvSpPr>
        <p:spPr>
          <a:xfrm>
            <a:off x="606201" y="2714033"/>
            <a:ext cx="1628537" cy="203597"/>
          </a:xfrm>
          <a:prstGeom prst="rect">
            <a:avLst/>
          </a:prstGeom>
          <a:noFill/>
          <a:ln/>
        </p:spPr>
        <p:txBody>
          <a:bodyPr wrap="none" lIns="0" tIns="0" rIns="0" bIns="0" rtlCol="0" anchor="t"/>
          <a:lstStyle/>
          <a:p>
            <a:pPr marL="0" indent="0" algn="l">
              <a:lnSpc>
                <a:spcPts val="1600"/>
              </a:lnSpc>
              <a:buNone/>
            </a:pPr>
            <a:r>
              <a:rPr lang="en-US" sz="1600" b="1" dirty="0">
                <a:solidFill>
                  <a:srgbClr val="438951"/>
                </a:solidFill>
                <a:latin typeface="Fraunces Extra Bold" pitchFamily="34" charset="0"/>
                <a:ea typeface="Fraunces Extra Bold" pitchFamily="34" charset="-122"/>
                <a:cs typeface="Fraunces Extra Bold" pitchFamily="34" charset="-120"/>
              </a:rPr>
              <a:t>Market Need</a:t>
            </a:r>
            <a:endParaRPr lang="en-US" sz="1600" dirty="0"/>
          </a:p>
        </p:txBody>
      </p:sp>
      <p:sp>
        <p:nvSpPr>
          <p:cNvPr id="10" name="Text 7"/>
          <p:cNvSpPr/>
          <p:nvPr/>
        </p:nvSpPr>
        <p:spPr>
          <a:xfrm>
            <a:off x="7481768" y="8708112"/>
            <a:ext cx="6700242" cy="208359"/>
          </a:xfrm>
          <a:prstGeom prst="rect">
            <a:avLst/>
          </a:prstGeom>
          <a:noFill/>
          <a:ln/>
        </p:spPr>
        <p:txBody>
          <a:bodyPr wrap="none" lIns="0" tIns="0" rIns="0" bIns="0" rtlCol="0" anchor="t"/>
          <a:lstStyle/>
          <a:p>
            <a:pPr marL="342900" indent="-342900" algn="l">
              <a:lnSpc>
                <a:spcPts val="1600"/>
              </a:lnSpc>
              <a:buSzPct val="100000"/>
              <a:buChar char="•"/>
            </a:pPr>
            <a:r>
              <a:rPr lang="en-US" sz="1000" dirty="0">
                <a:solidFill>
                  <a:srgbClr val="405449"/>
                </a:solidFill>
                <a:latin typeface="Nobile" pitchFamily="34" charset="0"/>
                <a:ea typeface="Nobile" pitchFamily="34" charset="-122"/>
                <a:cs typeface="Nobile" pitchFamily="34" charset="-120"/>
              </a:rPr>
              <a:t>High demand in educational institutions for efficient sports management solutions.</a:t>
            </a:r>
            <a:endParaRPr lang="en-US" sz="1000" dirty="0"/>
          </a:p>
        </p:txBody>
      </p:sp>
      <p:sp>
        <p:nvSpPr>
          <p:cNvPr id="11" name="Text 8"/>
          <p:cNvSpPr/>
          <p:nvPr/>
        </p:nvSpPr>
        <p:spPr>
          <a:xfrm>
            <a:off x="7481768" y="8962073"/>
            <a:ext cx="6700242" cy="208359"/>
          </a:xfrm>
          <a:prstGeom prst="rect">
            <a:avLst/>
          </a:prstGeom>
          <a:noFill/>
          <a:ln/>
        </p:spPr>
        <p:txBody>
          <a:bodyPr wrap="none" lIns="0" tIns="0" rIns="0" bIns="0" rtlCol="0" anchor="t"/>
          <a:lstStyle/>
          <a:p>
            <a:pPr marL="342900" indent="-342900" algn="l">
              <a:lnSpc>
                <a:spcPts val="1600"/>
              </a:lnSpc>
              <a:buSzPct val="100000"/>
              <a:buChar char="•"/>
            </a:pPr>
            <a:r>
              <a:rPr lang="en-US" sz="1000" dirty="0">
                <a:solidFill>
                  <a:srgbClr val="405449"/>
                </a:solidFill>
                <a:latin typeface="Nobile" pitchFamily="34" charset="0"/>
                <a:ea typeface="Nobile" pitchFamily="34" charset="-122"/>
                <a:cs typeface="Nobile" pitchFamily="34" charset="-120"/>
              </a:rPr>
              <a:t>Improved engagement for students and faculty in campus sports.</a:t>
            </a:r>
            <a:endParaRPr lang="en-US" sz="1000" dirty="0"/>
          </a:p>
        </p:txBody>
      </p:sp>
      <p:sp>
        <p:nvSpPr>
          <p:cNvPr id="12" name="Text 9"/>
          <p:cNvSpPr/>
          <p:nvPr/>
        </p:nvSpPr>
        <p:spPr>
          <a:xfrm>
            <a:off x="7481768" y="9216033"/>
            <a:ext cx="6700242" cy="208359"/>
          </a:xfrm>
          <a:prstGeom prst="rect">
            <a:avLst/>
          </a:prstGeom>
          <a:noFill/>
          <a:ln/>
        </p:spPr>
        <p:txBody>
          <a:bodyPr wrap="none" lIns="0" tIns="0" rIns="0" bIns="0" rtlCol="0" anchor="t"/>
          <a:lstStyle/>
          <a:p>
            <a:pPr marL="342900" indent="-342900" algn="l">
              <a:lnSpc>
                <a:spcPts val="1600"/>
              </a:lnSpc>
              <a:buSzPct val="100000"/>
              <a:buChar char="•"/>
            </a:pPr>
            <a:r>
              <a:rPr lang="en-US" sz="1000" dirty="0">
                <a:solidFill>
                  <a:srgbClr val="405449"/>
                </a:solidFill>
                <a:latin typeface="Nobile" pitchFamily="34" charset="0"/>
                <a:ea typeface="Nobile" pitchFamily="34" charset="-122"/>
                <a:cs typeface="Nobile" pitchFamily="34" charset="-120"/>
              </a:rPr>
              <a:t>Increased visibility for college sports events and achievements.</a:t>
            </a:r>
            <a:endParaRPr lang="en-US" sz="1000" dirty="0"/>
          </a:p>
        </p:txBody>
      </p:sp>
      <p:sp>
        <p:nvSpPr>
          <p:cNvPr id="13" name="TextBox 12">
            <a:extLst>
              <a:ext uri="{FF2B5EF4-FFF2-40B4-BE49-F238E27FC236}">
                <a16:creationId xmlns:a16="http://schemas.microsoft.com/office/drawing/2014/main" id="{9FD6719C-E42A-637B-ED0C-ABD6EF3825B3}"/>
              </a:ext>
            </a:extLst>
          </p:cNvPr>
          <p:cNvSpPr txBox="1"/>
          <p:nvPr/>
        </p:nvSpPr>
        <p:spPr>
          <a:xfrm>
            <a:off x="388632" y="3000266"/>
            <a:ext cx="8867742" cy="830997"/>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52586B"/>
                </a:solidFill>
                <a:latin typeface="Nobile" panose="020B0604020202020204" charset="0"/>
              </a:rPr>
              <a:t>High demand in educational institutions for efficient sports   management solutions.</a:t>
            </a:r>
          </a:p>
          <a:p>
            <a:pPr marL="285750" indent="-285750">
              <a:buFont typeface="Arial" panose="020B0604020202020204" pitchFamily="34" charset="0"/>
              <a:buChar char="•"/>
            </a:pPr>
            <a:r>
              <a:rPr lang="en-US" sz="1600" dirty="0">
                <a:solidFill>
                  <a:srgbClr val="52586B"/>
                </a:solidFill>
                <a:latin typeface="Nobile" panose="020B0604020202020204" charset="0"/>
              </a:rPr>
              <a:t>Improved engagement for students and faculty in campus sports.</a:t>
            </a:r>
          </a:p>
          <a:p>
            <a:pPr marL="285750" indent="-285750">
              <a:buFont typeface="Arial" panose="020B0604020202020204" pitchFamily="34" charset="0"/>
              <a:buChar char="•"/>
            </a:pPr>
            <a:r>
              <a:rPr lang="en-US" sz="1600" dirty="0">
                <a:solidFill>
                  <a:srgbClr val="52586B"/>
                </a:solidFill>
                <a:latin typeface="Nobile" panose="020B0604020202020204" charset="0"/>
              </a:rPr>
              <a:t>Increased visibility for college sports events and achievements.</a:t>
            </a:r>
          </a:p>
        </p:txBody>
      </p:sp>
      <p:pic>
        <p:nvPicPr>
          <p:cNvPr id="14" name="Image 0" descr="preencoded.png"/>
          <p:cNvPicPr>
            <a:picLocks noChangeAspect="1"/>
          </p:cNvPicPr>
          <p:nvPr/>
        </p:nvPicPr>
        <p:blipFill>
          <a:blip r:embed="rId3"/>
          <a:stretch>
            <a:fillRect/>
          </a:stretch>
        </p:blipFill>
        <p:spPr>
          <a:xfrm>
            <a:off x="2495882" y="4147284"/>
            <a:ext cx="7014817" cy="350171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11518" y="721281"/>
            <a:ext cx="11573351" cy="635318"/>
          </a:xfrm>
          <a:prstGeom prst="rect">
            <a:avLst/>
          </a:prstGeom>
          <a:noFill/>
          <a:ln/>
        </p:spPr>
        <p:txBody>
          <a:bodyPr wrap="none" lIns="0" tIns="0" rIns="0" bIns="0" rtlCol="0" anchor="t"/>
          <a:lstStyle/>
          <a:p>
            <a:pPr marL="0" indent="0" algn="l">
              <a:lnSpc>
                <a:spcPts val="5000"/>
              </a:lnSpc>
              <a:buNone/>
            </a:pPr>
            <a:r>
              <a:rPr lang="en-US" sz="4000" b="1" dirty="0">
                <a:solidFill>
                  <a:srgbClr val="3B4540"/>
                </a:solidFill>
                <a:latin typeface="Fraunces Extra Bold" pitchFamily="34" charset="0"/>
                <a:ea typeface="Fraunces Extra Bold" pitchFamily="34" charset="-122"/>
                <a:cs typeface="Fraunces Extra Bold" pitchFamily="34" charset="-120"/>
              </a:rPr>
              <a:t>Requirements Traceability &amp; Documentation</a:t>
            </a:r>
            <a:endParaRPr lang="en-US" sz="4000" dirty="0"/>
          </a:p>
        </p:txBody>
      </p:sp>
      <p:sp>
        <p:nvSpPr>
          <p:cNvPr id="4" name="Shape 2"/>
          <p:cNvSpPr/>
          <p:nvPr/>
        </p:nvSpPr>
        <p:spPr>
          <a:xfrm>
            <a:off x="711518" y="2622113"/>
            <a:ext cx="4266962" cy="4886206"/>
          </a:xfrm>
          <a:prstGeom prst="roundRect">
            <a:avLst>
              <a:gd name="adj" fmla="val 2572"/>
            </a:avLst>
          </a:prstGeom>
          <a:solidFill>
            <a:srgbClr val="FAFFFA"/>
          </a:solidFill>
          <a:ln/>
        </p:spPr>
      </p:sp>
      <p:sp>
        <p:nvSpPr>
          <p:cNvPr id="5" name="Shape 3"/>
          <p:cNvSpPr/>
          <p:nvPr/>
        </p:nvSpPr>
        <p:spPr>
          <a:xfrm>
            <a:off x="711518" y="2599253"/>
            <a:ext cx="4266962" cy="91440"/>
          </a:xfrm>
          <a:prstGeom prst="roundRect">
            <a:avLst>
              <a:gd name="adj" fmla="val 200109"/>
            </a:avLst>
          </a:prstGeom>
          <a:solidFill>
            <a:srgbClr val="438951"/>
          </a:solidFill>
          <a:ln/>
        </p:spPr>
        <p:txBody>
          <a:bodyPr/>
          <a:lstStyle/>
          <a:p>
            <a:endParaRPr lang="en-IN"/>
          </a:p>
        </p:txBody>
      </p:sp>
      <p:sp>
        <p:nvSpPr>
          <p:cNvPr id="6" name="Shape 4"/>
          <p:cNvSpPr/>
          <p:nvPr/>
        </p:nvSpPr>
        <p:spPr>
          <a:xfrm>
            <a:off x="2540079" y="2317194"/>
            <a:ext cx="609838" cy="609838"/>
          </a:xfrm>
          <a:prstGeom prst="roundRect">
            <a:avLst>
              <a:gd name="adj" fmla="val 149941"/>
            </a:avLst>
          </a:prstGeom>
          <a:solidFill>
            <a:srgbClr val="438951"/>
          </a:solidFill>
          <a:ln/>
        </p:spPr>
      </p:sp>
      <p:pic>
        <p:nvPicPr>
          <p:cNvPr id="7" name="Image 0" descr="preencoded.png"/>
          <p:cNvPicPr>
            <a:picLocks noChangeAspect="1"/>
          </p:cNvPicPr>
          <p:nvPr/>
        </p:nvPicPr>
        <p:blipFill>
          <a:blip r:embed="rId3"/>
          <a:stretch>
            <a:fillRect/>
          </a:stretch>
        </p:blipFill>
        <p:spPr>
          <a:xfrm>
            <a:off x="2722959" y="2469594"/>
            <a:ext cx="243959" cy="304919"/>
          </a:xfrm>
          <a:prstGeom prst="rect">
            <a:avLst/>
          </a:prstGeom>
        </p:spPr>
      </p:pic>
      <p:sp>
        <p:nvSpPr>
          <p:cNvPr id="8" name="Text 5"/>
          <p:cNvSpPr/>
          <p:nvPr/>
        </p:nvSpPr>
        <p:spPr>
          <a:xfrm>
            <a:off x="937617" y="3130272"/>
            <a:ext cx="3353276" cy="317540"/>
          </a:xfrm>
          <a:prstGeom prst="rect">
            <a:avLst/>
          </a:prstGeom>
          <a:noFill/>
          <a:ln/>
        </p:spPr>
        <p:txBody>
          <a:bodyPr wrap="none" lIns="0" tIns="0" rIns="0" bIns="0" rtlCol="0" anchor="t"/>
          <a:lstStyle/>
          <a:p>
            <a:pPr marL="0" indent="0" algn="l">
              <a:lnSpc>
                <a:spcPts val="2500"/>
              </a:lnSpc>
              <a:buNone/>
            </a:pPr>
            <a:r>
              <a:rPr lang="en-US" sz="2000" b="1" dirty="0">
                <a:solidFill>
                  <a:srgbClr val="405449"/>
                </a:solidFill>
                <a:latin typeface="Fraunces Extra Bold" pitchFamily="34" charset="0"/>
                <a:ea typeface="Fraunces Extra Bold" pitchFamily="34" charset="-122"/>
                <a:cs typeface="Fraunces Extra Bold" pitchFamily="34" charset="-120"/>
              </a:rPr>
              <a:t>System-Level Traceability</a:t>
            </a:r>
            <a:endParaRPr lang="en-US" sz="2000" dirty="0"/>
          </a:p>
        </p:txBody>
      </p:sp>
      <p:sp>
        <p:nvSpPr>
          <p:cNvPr id="9" name="Text 6"/>
          <p:cNvSpPr/>
          <p:nvPr/>
        </p:nvSpPr>
        <p:spPr>
          <a:xfrm>
            <a:off x="937617" y="3569732"/>
            <a:ext cx="3814763" cy="975836"/>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Each user story/feature maps directly to architectural components.</a:t>
            </a:r>
            <a:endParaRPr lang="en-US" sz="1600" dirty="0"/>
          </a:p>
        </p:txBody>
      </p:sp>
      <p:sp>
        <p:nvSpPr>
          <p:cNvPr id="10" name="Text 7"/>
          <p:cNvSpPr/>
          <p:nvPr/>
        </p:nvSpPr>
        <p:spPr>
          <a:xfrm>
            <a:off x="937617" y="4616648"/>
            <a:ext cx="3814763" cy="975836"/>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E.g., "User Registration" traces to frontend forms, backend API endpoints, and database schema.</a:t>
            </a:r>
            <a:endParaRPr lang="en-US" sz="1600" dirty="0"/>
          </a:p>
        </p:txBody>
      </p:sp>
      <p:sp>
        <p:nvSpPr>
          <p:cNvPr id="11" name="Shape 8"/>
          <p:cNvSpPr/>
          <p:nvPr/>
        </p:nvSpPr>
        <p:spPr>
          <a:xfrm>
            <a:off x="5181719" y="2622113"/>
            <a:ext cx="4266962" cy="4886206"/>
          </a:xfrm>
          <a:prstGeom prst="roundRect">
            <a:avLst>
              <a:gd name="adj" fmla="val 2572"/>
            </a:avLst>
          </a:prstGeom>
          <a:solidFill>
            <a:srgbClr val="FAFFFA"/>
          </a:solidFill>
          <a:ln/>
        </p:spPr>
        <p:txBody>
          <a:bodyPr/>
          <a:lstStyle/>
          <a:p>
            <a:endParaRPr lang="en-IN"/>
          </a:p>
        </p:txBody>
      </p:sp>
      <p:sp>
        <p:nvSpPr>
          <p:cNvPr id="12" name="Shape 9"/>
          <p:cNvSpPr/>
          <p:nvPr/>
        </p:nvSpPr>
        <p:spPr>
          <a:xfrm>
            <a:off x="5181719" y="2599253"/>
            <a:ext cx="4266962" cy="91440"/>
          </a:xfrm>
          <a:prstGeom prst="roundRect">
            <a:avLst>
              <a:gd name="adj" fmla="val 200109"/>
            </a:avLst>
          </a:prstGeom>
          <a:solidFill>
            <a:srgbClr val="438951"/>
          </a:solidFill>
          <a:ln/>
        </p:spPr>
      </p:sp>
      <p:sp>
        <p:nvSpPr>
          <p:cNvPr id="13" name="Shape 10"/>
          <p:cNvSpPr/>
          <p:nvPr/>
        </p:nvSpPr>
        <p:spPr>
          <a:xfrm>
            <a:off x="7010281" y="2317194"/>
            <a:ext cx="609838" cy="609838"/>
          </a:xfrm>
          <a:prstGeom prst="roundRect">
            <a:avLst>
              <a:gd name="adj" fmla="val 149941"/>
            </a:avLst>
          </a:prstGeom>
          <a:solidFill>
            <a:srgbClr val="438951"/>
          </a:solidFill>
          <a:ln/>
        </p:spPr>
      </p:sp>
      <p:pic>
        <p:nvPicPr>
          <p:cNvPr id="14" name="Image 1" descr="preencoded.png"/>
          <p:cNvPicPr>
            <a:picLocks noChangeAspect="1"/>
          </p:cNvPicPr>
          <p:nvPr/>
        </p:nvPicPr>
        <p:blipFill>
          <a:blip r:embed="rId4"/>
          <a:stretch>
            <a:fillRect/>
          </a:stretch>
        </p:blipFill>
        <p:spPr>
          <a:xfrm>
            <a:off x="7193161" y="2469594"/>
            <a:ext cx="243959" cy="304919"/>
          </a:xfrm>
          <a:prstGeom prst="rect">
            <a:avLst/>
          </a:prstGeom>
        </p:spPr>
      </p:pic>
      <p:sp>
        <p:nvSpPr>
          <p:cNvPr id="15" name="Text 11"/>
          <p:cNvSpPr/>
          <p:nvPr/>
        </p:nvSpPr>
        <p:spPr>
          <a:xfrm>
            <a:off x="5407819" y="3130272"/>
            <a:ext cx="3814763" cy="635079"/>
          </a:xfrm>
          <a:prstGeom prst="rect">
            <a:avLst/>
          </a:prstGeom>
          <a:noFill/>
          <a:ln/>
        </p:spPr>
        <p:txBody>
          <a:bodyPr wrap="square" lIns="0" tIns="0" rIns="0" bIns="0" rtlCol="0" anchor="t"/>
          <a:lstStyle/>
          <a:p>
            <a:pPr marL="0" indent="0" algn="l">
              <a:lnSpc>
                <a:spcPts val="2500"/>
              </a:lnSpc>
              <a:buNone/>
            </a:pPr>
            <a:r>
              <a:rPr lang="en-US" sz="2000" b="1" dirty="0">
                <a:solidFill>
                  <a:srgbClr val="405449"/>
                </a:solidFill>
                <a:latin typeface="Fraunces Extra Bold" pitchFamily="34" charset="0"/>
                <a:ea typeface="Fraunces Extra Bold" pitchFamily="34" charset="-122"/>
                <a:cs typeface="Fraunces Extra Bold" pitchFamily="34" charset="-120"/>
              </a:rPr>
              <a:t>Comprehensive Documentation</a:t>
            </a:r>
            <a:endParaRPr lang="en-US" sz="2000" dirty="0"/>
          </a:p>
        </p:txBody>
      </p:sp>
      <p:sp>
        <p:nvSpPr>
          <p:cNvPr id="16" name="Text 12"/>
          <p:cNvSpPr/>
          <p:nvPr/>
        </p:nvSpPr>
        <p:spPr>
          <a:xfrm>
            <a:off x="5407819" y="3887272"/>
            <a:ext cx="3814763" cy="1301115"/>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Requirements Specification Document (RSD) detailing functional and non-functional requirements.</a:t>
            </a:r>
            <a:endParaRPr lang="en-US" sz="1600" dirty="0"/>
          </a:p>
        </p:txBody>
      </p:sp>
      <p:sp>
        <p:nvSpPr>
          <p:cNvPr id="17" name="Text 13"/>
          <p:cNvSpPr/>
          <p:nvPr/>
        </p:nvSpPr>
        <p:spPr>
          <a:xfrm>
            <a:off x="5407819" y="5259467"/>
            <a:ext cx="3814763" cy="975836"/>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Scope clearly defined: college sports event management, MERN stack web app.</a:t>
            </a:r>
            <a:endParaRPr lang="en-US" sz="1600" dirty="0"/>
          </a:p>
        </p:txBody>
      </p:sp>
      <p:sp>
        <p:nvSpPr>
          <p:cNvPr id="18" name="Text 14"/>
          <p:cNvSpPr/>
          <p:nvPr/>
        </p:nvSpPr>
        <p:spPr>
          <a:xfrm>
            <a:off x="5407819" y="6306383"/>
            <a:ext cx="3814763" cy="975836"/>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User stories, use cases, and acceptance criteria for each feature.</a:t>
            </a:r>
            <a:endParaRPr lang="en-US" sz="1600" dirty="0"/>
          </a:p>
        </p:txBody>
      </p:sp>
      <p:sp>
        <p:nvSpPr>
          <p:cNvPr id="19" name="Shape 15"/>
          <p:cNvSpPr/>
          <p:nvPr/>
        </p:nvSpPr>
        <p:spPr>
          <a:xfrm>
            <a:off x="9651921" y="2622113"/>
            <a:ext cx="4266962" cy="4886206"/>
          </a:xfrm>
          <a:prstGeom prst="roundRect">
            <a:avLst>
              <a:gd name="adj" fmla="val 2572"/>
            </a:avLst>
          </a:prstGeom>
          <a:solidFill>
            <a:srgbClr val="FAFFFA"/>
          </a:solidFill>
          <a:ln/>
        </p:spPr>
        <p:txBody>
          <a:bodyPr/>
          <a:lstStyle/>
          <a:p>
            <a:r>
              <a:rPr lang="en-US" dirty="0"/>
              <a:t> </a:t>
            </a:r>
            <a:endParaRPr lang="en-IN" dirty="0"/>
          </a:p>
        </p:txBody>
      </p:sp>
      <p:sp>
        <p:nvSpPr>
          <p:cNvPr id="20" name="Shape 16"/>
          <p:cNvSpPr/>
          <p:nvPr/>
        </p:nvSpPr>
        <p:spPr>
          <a:xfrm>
            <a:off x="9651921" y="2599253"/>
            <a:ext cx="4266962" cy="91440"/>
          </a:xfrm>
          <a:prstGeom prst="roundRect">
            <a:avLst>
              <a:gd name="adj" fmla="val 200109"/>
            </a:avLst>
          </a:prstGeom>
          <a:solidFill>
            <a:srgbClr val="438951"/>
          </a:solidFill>
          <a:ln/>
        </p:spPr>
      </p:sp>
      <p:sp>
        <p:nvSpPr>
          <p:cNvPr id="21" name="Shape 17"/>
          <p:cNvSpPr/>
          <p:nvPr/>
        </p:nvSpPr>
        <p:spPr>
          <a:xfrm>
            <a:off x="11480483" y="2317194"/>
            <a:ext cx="609838" cy="609838"/>
          </a:xfrm>
          <a:prstGeom prst="roundRect">
            <a:avLst>
              <a:gd name="adj" fmla="val 149941"/>
            </a:avLst>
          </a:prstGeom>
          <a:solidFill>
            <a:srgbClr val="438951"/>
          </a:solidFill>
          <a:ln/>
        </p:spPr>
      </p:sp>
      <p:pic>
        <p:nvPicPr>
          <p:cNvPr id="22" name="Image 2" descr="preencoded.png"/>
          <p:cNvPicPr>
            <a:picLocks noChangeAspect="1"/>
          </p:cNvPicPr>
          <p:nvPr/>
        </p:nvPicPr>
        <p:blipFill>
          <a:blip r:embed="rId5"/>
          <a:stretch>
            <a:fillRect/>
          </a:stretch>
        </p:blipFill>
        <p:spPr>
          <a:xfrm>
            <a:off x="11663362" y="2469594"/>
            <a:ext cx="243959" cy="304919"/>
          </a:xfrm>
          <a:prstGeom prst="rect">
            <a:avLst/>
          </a:prstGeom>
        </p:spPr>
      </p:pic>
      <p:sp>
        <p:nvSpPr>
          <p:cNvPr id="23" name="Text 18"/>
          <p:cNvSpPr/>
          <p:nvPr/>
        </p:nvSpPr>
        <p:spPr>
          <a:xfrm>
            <a:off x="9878020" y="3130272"/>
            <a:ext cx="2541270" cy="317540"/>
          </a:xfrm>
          <a:prstGeom prst="rect">
            <a:avLst/>
          </a:prstGeom>
          <a:noFill/>
          <a:ln/>
        </p:spPr>
        <p:txBody>
          <a:bodyPr wrap="none" lIns="0" tIns="0" rIns="0" bIns="0" rtlCol="0" anchor="t"/>
          <a:lstStyle/>
          <a:p>
            <a:pPr marL="0" indent="0" algn="l">
              <a:lnSpc>
                <a:spcPts val="2500"/>
              </a:lnSpc>
              <a:buNone/>
            </a:pPr>
            <a:r>
              <a:rPr lang="en-US" sz="2000" b="1" dirty="0">
                <a:solidFill>
                  <a:srgbClr val="405449"/>
                </a:solidFill>
                <a:latin typeface="Fraunces Extra Bold" pitchFamily="34" charset="0"/>
                <a:ea typeface="Fraunces Extra Bold" pitchFamily="34" charset="-122"/>
                <a:cs typeface="Fraunces Extra Bold" pitchFamily="34" charset="-120"/>
              </a:rPr>
              <a:t>Scope Adherence</a:t>
            </a:r>
            <a:endParaRPr lang="en-US" sz="2000" dirty="0"/>
          </a:p>
        </p:txBody>
      </p:sp>
      <p:sp>
        <p:nvSpPr>
          <p:cNvPr id="24" name="Text 19"/>
          <p:cNvSpPr/>
          <p:nvPr/>
        </p:nvSpPr>
        <p:spPr>
          <a:xfrm>
            <a:off x="9878020" y="3569732"/>
            <a:ext cx="3814763" cy="650558"/>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Focused on core features (registration, scheduling, display).</a:t>
            </a:r>
            <a:endParaRPr lang="en-US" sz="1600" dirty="0"/>
          </a:p>
        </p:txBody>
      </p:sp>
      <p:sp>
        <p:nvSpPr>
          <p:cNvPr id="25" name="Text 20"/>
          <p:cNvSpPr/>
          <p:nvPr/>
        </p:nvSpPr>
        <p:spPr>
          <a:xfrm>
            <a:off x="9878020" y="4291370"/>
            <a:ext cx="3814763" cy="975836"/>
          </a:xfrm>
          <a:prstGeom prst="rect">
            <a:avLst/>
          </a:prstGeom>
          <a:noFill/>
          <a:ln/>
        </p:spPr>
        <p:txBody>
          <a:bodyPr wrap="square" lIns="0" tIns="0" rIns="0" bIns="0" rtlCol="0" anchor="t"/>
          <a:lstStyle/>
          <a:p>
            <a:pPr marL="342900" indent="-342900" algn="l">
              <a:lnSpc>
                <a:spcPts val="2550"/>
              </a:lnSpc>
              <a:buSzPct val="100000"/>
              <a:buChar char="•"/>
            </a:pPr>
            <a:r>
              <a:rPr lang="en-US" sz="1600" dirty="0">
                <a:solidFill>
                  <a:srgbClr val="405449"/>
                </a:solidFill>
                <a:latin typeface="Nobile" pitchFamily="34" charset="0"/>
                <a:ea typeface="Nobile" pitchFamily="34" charset="-122"/>
                <a:cs typeface="Nobile" pitchFamily="34" charset="-120"/>
              </a:rPr>
              <a:t>Future enhancements (e.g., live scoring, advanced analytics) are out of scope for current iteration.</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44818" y="349568"/>
            <a:ext cx="6848475" cy="397193"/>
          </a:xfrm>
          <a:prstGeom prst="rect">
            <a:avLst/>
          </a:prstGeom>
          <a:noFill/>
          <a:ln/>
        </p:spPr>
        <p:txBody>
          <a:bodyPr wrap="none" lIns="0" tIns="0" rIns="0" bIns="0" rtlCol="0" anchor="t"/>
          <a:lstStyle/>
          <a:p>
            <a:pPr marL="0" indent="0" algn="l">
              <a:lnSpc>
                <a:spcPts val="3100"/>
              </a:lnSpc>
              <a:buNone/>
            </a:pPr>
            <a:r>
              <a:rPr lang="en-US" sz="2500" b="1" dirty="0">
                <a:solidFill>
                  <a:srgbClr val="3B4540"/>
                </a:solidFill>
                <a:latin typeface="Fraunces Extra Bold" pitchFamily="34" charset="0"/>
                <a:ea typeface="Fraunces Extra Bold" pitchFamily="34" charset="-122"/>
                <a:cs typeface="Fraunces Extra Bold" pitchFamily="34" charset="-120"/>
              </a:rPr>
              <a:t>Analysis Classes &amp; Architecture Reflection</a:t>
            </a:r>
            <a:endParaRPr lang="en-US" sz="2500" dirty="0"/>
          </a:p>
        </p:txBody>
      </p:sp>
      <p:sp>
        <p:nvSpPr>
          <p:cNvPr id="4" name="Text 2"/>
          <p:cNvSpPr/>
          <p:nvPr/>
        </p:nvSpPr>
        <p:spPr>
          <a:xfrm>
            <a:off x="444818" y="1031189"/>
            <a:ext cx="2159079"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Identified Analysis Classes</a:t>
            </a:r>
            <a:endParaRPr lang="en-US" sz="1250" dirty="0"/>
          </a:p>
        </p:txBody>
      </p:sp>
      <p:sp>
        <p:nvSpPr>
          <p:cNvPr id="5" name="Text 3"/>
          <p:cNvSpPr/>
          <p:nvPr/>
        </p:nvSpPr>
        <p:spPr>
          <a:xfrm>
            <a:off x="444818" y="1356825"/>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Boundary Classes:</a:t>
            </a:r>
            <a:r>
              <a:rPr lang="en-US" sz="1000" dirty="0">
                <a:solidFill>
                  <a:srgbClr val="405449"/>
                </a:solidFill>
                <a:latin typeface="Nobile" pitchFamily="34" charset="0"/>
                <a:ea typeface="Nobile" pitchFamily="34" charset="-122"/>
                <a:cs typeface="Nobile" pitchFamily="34" charset="-120"/>
              </a:rPr>
              <a:t> User Interface components (LoginScreen, EventPage).</a:t>
            </a:r>
            <a:endParaRPr lang="en-US" sz="1000" dirty="0"/>
          </a:p>
        </p:txBody>
      </p:sp>
      <p:sp>
        <p:nvSpPr>
          <p:cNvPr id="6" name="Text 4"/>
          <p:cNvSpPr/>
          <p:nvPr/>
        </p:nvSpPr>
        <p:spPr>
          <a:xfrm>
            <a:off x="444818" y="1604594"/>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Entity Classes:</a:t>
            </a:r>
            <a:r>
              <a:rPr lang="en-US" sz="1000" dirty="0">
                <a:solidFill>
                  <a:srgbClr val="405449"/>
                </a:solidFill>
                <a:latin typeface="Nobile" pitchFamily="34" charset="0"/>
                <a:ea typeface="Nobile" pitchFamily="34" charset="-122"/>
                <a:cs typeface="Nobile" pitchFamily="34" charset="-120"/>
              </a:rPr>
              <a:t> Core data objects (User, Team, Event, Tournament, Winner).</a:t>
            </a:r>
            <a:endParaRPr lang="en-US" sz="1000" dirty="0"/>
          </a:p>
        </p:txBody>
      </p:sp>
      <p:sp>
        <p:nvSpPr>
          <p:cNvPr id="7" name="Text 5"/>
          <p:cNvSpPr/>
          <p:nvPr/>
        </p:nvSpPr>
        <p:spPr>
          <a:xfrm>
            <a:off x="444818" y="1852363"/>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Control Classes:</a:t>
            </a:r>
            <a:r>
              <a:rPr lang="en-US" sz="1000" dirty="0">
                <a:solidFill>
                  <a:srgbClr val="405449"/>
                </a:solidFill>
                <a:latin typeface="Nobile" pitchFamily="34" charset="0"/>
                <a:ea typeface="Nobile" pitchFamily="34" charset="-122"/>
                <a:cs typeface="Nobile" pitchFamily="34" charset="-120"/>
              </a:rPr>
              <a:t> Orchestration logic (RegistrationController, SchedulingManager, AuthController).</a:t>
            </a:r>
            <a:endParaRPr lang="en-US" sz="1000" dirty="0"/>
          </a:p>
        </p:txBody>
      </p:sp>
      <p:sp>
        <p:nvSpPr>
          <p:cNvPr id="9" name="Text 6"/>
          <p:cNvSpPr/>
          <p:nvPr/>
        </p:nvSpPr>
        <p:spPr>
          <a:xfrm>
            <a:off x="7477839" y="1031189"/>
            <a:ext cx="1911787"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Architecture Reflection</a:t>
            </a:r>
            <a:endParaRPr lang="en-US" sz="1250" dirty="0"/>
          </a:p>
        </p:txBody>
      </p:sp>
      <p:sp>
        <p:nvSpPr>
          <p:cNvPr id="11" name="Text 8"/>
          <p:cNvSpPr/>
          <p:nvPr/>
        </p:nvSpPr>
        <p:spPr>
          <a:xfrm>
            <a:off x="7160181" y="1318206"/>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Frontend (React):</a:t>
            </a:r>
            <a:r>
              <a:rPr lang="en-US" sz="1000" dirty="0">
                <a:solidFill>
                  <a:srgbClr val="405449"/>
                </a:solidFill>
                <a:latin typeface="Nobile" pitchFamily="34" charset="0"/>
                <a:ea typeface="Nobile" pitchFamily="34" charset="-122"/>
                <a:cs typeface="Nobile" pitchFamily="34" charset="-120"/>
              </a:rPr>
              <a:t> Primarily boundary classes.</a:t>
            </a:r>
            <a:endParaRPr lang="en-US" sz="1000" dirty="0"/>
          </a:p>
        </p:txBody>
      </p:sp>
      <p:sp>
        <p:nvSpPr>
          <p:cNvPr id="12" name="Text 9"/>
          <p:cNvSpPr/>
          <p:nvPr/>
        </p:nvSpPr>
        <p:spPr>
          <a:xfrm>
            <a:off x="7160181" y="1565975"/>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Backend (Node.js/Express):</a:t>
            </a:r>
            <a:r>
              <a:rPr lang="en-US" sz="1000" dirty="0">
                <a:solidFill>
                  <a:srgbClr val="405449"/>
                </a:solidFill>
                <a:latin typeface="Nobile" pitchFamily="34" charset="0"/>
                <a:ea typeface="Nobile" pitchFamily="34" charset="-122"/>
                <a:cs typeface="Nobile" pitchFamily="34" charset="-120"/>
              </a:rPr>
              <a:t> Control classes (API routes, business logic).</a:t>
            </a:r>
            <a:endParaRPr lang="en-US" sz="1000" dirty="0"/>
          </a:p>
        </p:txBody>
      </p:sp>
      <p:sp>
        <p:nvSpPr>
          <p:cNvPr id="13" name="Text 10"/>
          <p:cNvSpPr/>
          <p:nvPr/>
        </p:nvSpPr>
        <p:spPr>
          <a:xfrm>
            <a:off x="7160181" y="1813744"/>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Database (MongoDB):</a:t>
            </a:r>
            <a:r>
              <a:rPr lang="en-US" sz="1000" dirty="0">
                <a:solidFill>
                  <a:srgbClr val="405449"/>
                </a:solidFill>
                <a:latin typeface="Nobile" pitchFamily="34" charset="0"/>
                <a:ea typeface="Nobile" pitchFamily="34" charset="-122"/>
                <a:cs typeface="Nobile" pitchFamily="34" charset="-120"/>
              </a:rPr>
              <a:t> Entity classes (data models/schemas).</a:t>
            </a:r>
            <a:endParaRPr lang="en-US" sz="1000" dirty="0"/>
          </a:p>
        </p:txBody>
      </p:sp>
      <p:grpSp>
        <p:nvGrpSpPr>
          <p:cNvPr id="3" name="Group 2">
            <a:extLst>
              <a:ext uri="{FF2B5EF4-FFF2-40B4-BE49-F238E27FC236}">
                <a16:creationId xmlns:a16="http://schemas.microsoft.com/office/drawing/2014/main" id="{18E5710C-0368-C3C4-549C-21BD07B24D5E}"/>
              </a:ext>
            </a:extLst>
          </p:cNvPr>
          <p:cNvGrpSpPr/>
          <p:nvPr/>
        </p:nvGrpSpPr>
        <p:grpSpPr>
          <a:xfrm>
            <a:off x="1524357" y="2017103"/>
            <a:ext cx="9591039" cy="6364897"/>
            <a:chOff x="0" y="0"/>
            <a:chExt cx="5801868" cy="5410536"/>
          </a:xfrm>
        </p:grpSpPr>
        <p:sp>
          <p:nvSpPr>
            <p:cNvPr id="8" name="Rectangle 7">
              <a:extLst>
                <a:ext uri="{FF2B5EF4-FFF2-40B4-BE49-F238E27FC236}">
                  <a16:creationId xmlns:a16="http://schemas.microsoft.com/office/drawing/2014/main" id="{01472542-369A-2269-8F33-449859198B36}"/>
                </a:ext>
              </a:extLst>
            </p:cNvPr>
            <p:cNvSpPr/>
            <p:nvPr/>
          </p:nvSpPr>
          <p:spPr>
            <a:xfrm>
              <a:off x="0" y="0"/>
              <a:ext cx="46531" cy="169311"/>
            </a:xfrm>
            <a:prstGeom prst="rect">
              <a:avLst/>
            </a:prstGeom>
            <a:ln>
              <a:noFill/>
            </a:ln>
          </p:spPr>
          <p:txBody>
            <a:bodyPr vert="horz" lIns="0" tIns="0" rIns="0" bIns="0" rtlCol="0">
              <a:noAutofit/>
            </a:bodyPr>
            <a:lstStyle/>
            <a:p>
              <a:pPr marL="6350" marR="4445" indent="-6350" algn="l">
                <a:lnSpc>
                  <a:spcPct val="107000"/>
                </a:lnSpc>
                <a:spcAft>
                  <a:spcPts val="800"/>
                </a:spcAft>
                <a:buNone/>
              </a:pPr>
              <a:r>
                <a:rPr lang="en-IN" sz="1100" kern="100">
                  <a:solidFill>
                    <a:srgbClr val="000000"/>
                  </a:solidFill>
                  <a:effectLst/>
                  <a:latin typeface="Times New Roman" panose="02020603050405020304" pitchFamily="18" charset="0"/>
                  <a:ea typeface="Times New Roman" panose="02020603050405020304" pitchFamily="18" charset="0"/>
                </a:rPr>
                <a:t> </a:t>
              </a:r>
              <a:endParaRPr lang="en-IN" sz="1200" kern="100">
                <a:solidFill>
                  <a:srgbClr val="000000"/>
                </a:solidFill>
                <a:effectLst/>
                <a:latin typeface="Times New Roman" panose="02020603050405020304" pitchFamily="18" charset="0"/>
                <a:ea typeface="Times New Roman" panose="02020603050405020304" pitchFamily="18" charset="0"/>
              </a:endParaRPr>
            </a:p>
          </p:txBody>
        </p:sp>
        <p:sp>
          <p:nvSpPr>
            <p:cNvPr id="10" name="Rectangle 9">
              <a:extLst>
                <a:ext uri="{FF2B5EF4-FFF2-40B4-BE49-F238E27FC236}">
                  <a16:creationId xmlns:a16="http://schemas.microsoft.com/office/drawing/2014/main" id="{265744C1-61D8-0C2E-DEA9-F0C276A7D71D}"/>
                </a:ext>
              </a:extLst>
            </p:cNvPr>
            <p:cNvSpPr/>
            <p:nvPr/>
          </p:nvSpPr>
          <p:spPr>
            <a:xfrm>
              <a:off x="2971800" y="5226503"/>
              <a:ext cx="50577" cy="184033"/>
            </a:xfrm>
            <a:prstGeom prst="rect">
              <a:avLst/>
            </a:prstGeom>
            <a:ln>
              <a:noFill/>
            </a:ln>
          </p:spPr>
          <p:txBody>
            <a:bodyPr vert="horz" lIns="0" tIns="0" rIns="0" bIns="0" rtlCol="0">
              <a:noAutofit/>
            </a:bodyPr>
            <a:lstStyle/>
            <a:p>
              <a:pPr marL="6350" marR="4445" indent="-6350" algn="l">
                <a:lnSpc>
                  <a:spcPct val="107000"/>
                </a:lnSpc>
                <a:spcAft>
                  <a:spcPts val="800"/>
                </a:spcAft>
                <a:buNone/>
              </a:pPr>
              <a:r>
                <a:rPr lang="en-IN" sz="1200" kern="100">
                  <a:solidFill>
                    <a:srgbClr val="000000"/>
                  </a:solidFill>
                  <a:effectLst/>
                  <a:latin typeface="Times New Roman" panose="02020603050405020304" pitchFamily="18" charset="0"/>
                  <a:ea typeface="Times New Roman" panose="02020603050405020304" pitchFamily="18" charset="0"/>
                </a:rPr>
                <a:t> </a:t>
              </a:r>
            </a:p>
          </p:txBody>
        </p:sp>
        <p:pic>
          <p:nvPicPr>
            <p:cNvPr id="15" name="Picture 14">
              <a:extLst>
                <a:ext uri="{FF2B5EF4-FFF2-40B4-BE49-F238E27FC236}">
                  <a16:creationId xmlns:a16="http://schemas.microsoft.com/office/drawing/2014/main" id="{2F2C9272-1601-119A-F9D1-0B28A057EE46}"/>
                </a:ext>
              </a:extLst>
            </p:cNvPr>
            <p:cNvPicPr/>
            <p:nvPr/>
          </p:nvPicPr>
          <p:blipFill>
            <a:blip r:embed="rId3"/>
            <a:stretch>
              <a:fillRect/>
            </a:stretch>
          </p:blipFill>
          <p:spPr>
            <a:xfrm>
              <a:off x="15240" y="218950"/>
              <a:ext cx="5780532" cy="2481072"/>
            </a:xfrm>
            <a:prstGeom prst="rect">
              <a:avLst/>
            </a:prstGeom>
          </p:spPr>
        </p:pic>
        <p:pic>
          <p:nvPicPr>
            <p:cNvPr id="16" name="Picture 15">
              <a:extLst>
                <a:ext uri="{FF2B5EF4-FFF2-40B4-BE49-F238E27FC236}">
                  <a16:creationId xmlns:a16="http://schemas.microsoft.com/office/drawing/2014/main" id="{C83B2345-086C-9B01-C376-F11C232817C4}"/>
                </a:ext>
              </a:extLst>
            </p:cNvPr>
            <p:cNvPicPr/>
            <p:nvPr/>
          </p:nvPicPr>
          <p:blipFill>
            <a:blip r:embed="rId4"/>
            <a:stretch>
              <a:fillRect/>
            </a:stretch>
          </p:blipFill>
          <p:spPr>
            <a:xfrm>
              <a:off x="15240" y="2700022"/>
              <a:ext cx="5780532" cy="2479548"/>
            </a:xfrm>
            <a:prstGeom prst="rect">
              <a:avLst/>
            </a:prstGeom>
          </p:spPr>
        </p:pic>
        <p:sp>
          <p:nvSpPr>
            <p:cNvPr id="17" name="Shape 1845">
              <a:extLst>
                <a:ext uri="{FF2B5EF4-FFF2-40B4-BE49-F238E27FC236}">
                  <a16:creationId xmlns:a16="http://schemas.microsoft.com/office/drawing/2014/main" id="{DE6D1B25-629B-DB79-45F0-7AA58FC13017}"/>
                </a:ext>
              </a:extLst>
            </p:cNvPr>
            <p:cNvSpPr/>
            <p:nvPr/>
          </p:nvSpPr>
          <p:spPr>
            <a:xfrm>
              <a:off x="10668" y="214378"/>
              <a:ext cx="5791200" cy="4971288"/>
            </a:xfrm>
            <a:custGeom>
              <a:avLst/>
              <a:gdLst/>
              <a:ahLst/>
              <a:cxnLst/>
              <a:rect l="0" t="0" r="0" b="0"/>
              <a:pathLst>
                <a:path w="5791200" h="4971288">
                  <a:moveTo>
                    <a:pt x="0" y="0"/>
                  </a:moveTo>
                  <a:lnTo>
                    <a:pt x="5791200" y="0"/>
                  </a:lnTo>
                  <a:lnTo>
                    <a:pt x="5791200" y="4971288"/>
                  </a:lnTo>
                  <a:lnTo>
                    <a:pt x="0" y="4971288"/>
                  </a:lnTo>
                  <a:close/>
                </a:path>
              </a:pathLst>
            </a:custGeom>
            <a:ln w="9144" cap="flat">
              <a:round/>
            </a:ln>
          </p:spPr>
          <p:style>
            <a:lnRef idx="1">
              <a:srgbClr val="000000"/>
            </a:lnRef>
            <a:fillRef idx="0">
              <a:srgbClr val="000000">
                <a:alpha val="0"/>
              </a:srgbClr>
            </a:fillRef>
            <a:effectRef idx="0">
              <a:scrgbClr r="0" g="0" b="0"/>
            </a:effectRef>
            <a:fontRef idx="none"/>
          </p:style>
          <p:txBody>
            <a:bodyPr/>
            <a:lstStyle/>
            <a:p>
              <a:endParaRPr lang="en-IN"/>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75930" y="610791"/>
            <a:ext cx="8931593" cy="692706"/>
          </a:xfrm>
          <a:prstGeom prst="rect">
            <a:avLst/>
          </a:prstGeom>
          <a:noFill/>
          <a:ln/>
        </p:spPr>
        <p:txBody>
          <a:bodyPr wrap="none" lIns="0" tIns="0" rIns="0" bIns="0" rtlCol="0" anchor="t"/>
          <a:lstStyle/>
          <a:p>
            <a:pPr marL="0" indent="0" algn="l">
              <a:lnSpc>
                <a:spcPts val="5450"/>
              </a:lnSpc>
              <a:buNone/>
            </a:pPr>
            <a:r>
              <a:rPr lang="en-US" sz="4350" b="1" dirty="0">
                <a:solidFill>
                  <a:srgbClr val="3B4540"/>
                </a:solidFill>
                <a:latin typeface="Fraunces Extra Bold" pitchFamily="34" charset="0"/>
                <a:ea typeface="Fraunces Extra Bold" pitchFamily="34" charset="-122"/>
                <a:cs typeface="Fraunces Extra Bold" pitchFamily="34" charset="-120"/>
              </a:rPr>
              <a:t>Modularity &amp; Design Adherence</a:t>
            </a:r>
            <a:endParaRPr lang="en-US" sz="4350" dirty="0"/>
          </a:p>
        </p:txBody>
      </p:sp>
      <p:sp>
        <p:nvSpPr>
          <p:cNvPr id="4" name="Shape 2"/>
          <p:cNvSpPr/>
          <p:nvPr/>
        </p:nvSpPr>
        <p:spPr>
          <a:xfrm>
            <a:off x="775930" y="2705576"/>
            <a:ext cx="4211717" cy="4913114"/>
          </a:xfrm>
          <a:prstGeom prst="roundRect">
            <a:avLst>
              <a:gd name="adj" fmla="val 4737"/>
            </a:avLst>
          </a:prstGeom>
          <a:solidFill>
            <a:srgbClr val="E8F3E8"/>
          </a:solidFill>
          <a:ln/>
        </p:spPr>
      </p:sp>
      <p:sp>
        <p:nvSpPr>
          <p:cNvPr id="5" name="Shape 3"/>
          <p:cNvSpPr/>
          <p:nvPr/>
        </p:nvSpPr>
        <p:spPr>
          <a:xfrm>
            <a:off x="997625" y="2927271"/>
            <a:ext cx="665083" cy="665083"/>
          </a:xfrm>
          <a:prstGeom prst="roundRect">
            <a:avLst>
              <a:gd name="adj" fmla="val 13747285"/>
            </a:avLst>
          </a:prstGeom>
          <a:solidFill>
            <a:srgbClr val="438951"/>
          </a:solidFill>
          <a:ln/>
        </p:spPr>
      </p:sp>
      <p:pic>
        <p:nvPicPr>
          <p:cNvPr id="6" name="Image 0" descr="preencoded.png"/>
          <p:cNvPicPr>
            <a:picLocks noChangeAspect="1"/>
          </p:cNvPicPr>
          <p:nvPr/>
        </p:nvPicPr>
        <p:blipFill>
          <a:blip r:embed="rId3"/>
          <a:stretch>
            <a:fillRect/>
          </a:stretch>
        </p:blipFill>
        <p:spPr>
          <a:xfrm>
            <a:off x="1180505" y="3072765"/>
            <a:ext cx="299204" cy="374094"/>
          </a:xfrm>
          <a:prstGeom prst="rect">
            <a:avLst/>
          </a:prstGeom>
        </p:spPr>
      </p:pic>
      <p:sp>
        <p:nvSpPr>
          <p:cNvPr id="7" name="Text 4"/>
          <p:cNvSpPr/>
          <p:nvPr/>
        </p:nvSpPr>
        <p:spPr>
          <a:xfrm>
            <a:off x="997625" y="3814048"/>
            <a:ext cx="3584377" cy="346472"/>
          </a:xfrm>
          <a:prstGeom prst="rect">
            <a:avLst/>
          </a:prstGeom>
          <a:noFill/>
          <a:ln/>
        </p:spPr>
        <p:txBody>
          <a:bodyPr wrap="none" lIns="0" tIns="0" rIns="0" bIns="0" rtlCol="0" anchor="t"/>
          <a:lstStyle/>
          <a:p>
            <a:pPr marL="0" indent="0" algn="l">
              <a:lnSpc>
                <a:spcPts val="2700"/>
              </a:lnSpc>
              <a:buNone/>
            </a:pPr>
            <a:r>
              <a:rPr lang="en-US" sz="2150" b="1" dirty="0">
                <a:solidFill>
                  <a:srgbClr val="405449"/>
                </a:solidFill>
                <a:latin typeface="Fraunces Extra Bold" pitchFamily="34" charset="0"/>
                <a:ea typeface="Fraunces Extra Bold" pitchFamily="34" charset="-122"/>
                <a:cs typeface="Fraunces Extra Bold" pitchFamily="34" charset="-120"/>
              </a:rPr>
              <a:t>Design Addressing Issues</a:t>
            </a:r>
            <a:endParaRPr lang="en-US" sz="2150" dirty="0"/>
          </a:p>
        </p:txBody>
      </p:sp>
      <p:sp>
        <p:nvSpPr>
          <p:cNvPr id="8" name="Text 5"/>
          <p:cNvSpPr/>
          <p:nvPr/>
        </p:nvSpPr>
        <p:spPr>
          <a:xfrm>
            <a:off x="997625" y="4293513"/>
            <a:ext cx="3768328" cy="1773436"/>
          </a:xfrm>
          <a:prstGeom prst="rect">
            <a:avLst/>
          </a:prstGeom>
          <a:noFill/>
          <a:ln/>
        </p:spPr>
        <p:txBody>
          <a:bodyPr wrap="square" lIns="0" tIns="0" rIns="0" bIns="0" rtlCol="0" anchor="t"/>
          <a:lstStyle/>
          <a:p>
            <a:pPr marL="0" indent="0" algn="l">
              <a:lnSpc>
                <a:spcPts val="2750"/>
              </a:lnSpc>
              <a:buNone/>
            </a:pPr>
            <a:r>
              <a:rPr lang="en-US" sz="1700" dirty="0">
                <a:solidFill>
                  <a:srgbClr val="405449"/>
                </a:solidFill>
                <a:latin typeface="Nobile" pitchFamily="34" charset="0"/>
                <a:ea typeface="Nobile" pitchFamily="34" charset="-122"/>
                <a:cs typeface="Nobile" pitchFamily="34" charset="-120"/>
              </a:rPr>
              <a:t>Design directly tackles manual processes with automation, fragmented data with a centralized database, and poor UX with an intuitive interface.</a:t>
            </a:r>
            <a:endParaRPr lang="en-US" sz="1700" dirty="0"/>
          </a:p>
        </p:txBody>
      </p:sp>
      <p:sp>
        <p:nvSpPr>
          <p:cNvPr id="9" name="Shape 6"/>
          <p:cNvSpPr/>
          <p:nvPr/>
        </p:nvSpPr>
        <p:spPr>
          <a:xfrm>
            <a:off x="5209342" y="2705576"/>
            <a:ext cx="4211717" cy="4913114"/>
          </a:xfrm>
          <a:prstGeom prst="roundRect">
            <a:avLst>
              <a:gd name="adj" fmla="val 4737"/>
            </a:avLst>
          </a:prstGeom>
          <a:solidFill>
            <a:srgbClr val="E8F3E8"/>
          </a:solidFill>
          <a:ln/>
        </p:spPr>
      </p:sp>
      <p:sp>
        <p:nvSpPr>
          <p:cNvPr id="10" name="Shape 7"/>
          <p:cNvSpPr/>
          <p:nvPr/>
        </p:nvSpPr>
        <p:spPr>
          <a:xfrm>
            <a:off x="5431036" y="2927271"/>
            <a:ext cx="665083" cy="665083"/>
          </a:xfrm>
          <a:prstGeom prst="roundRect">
            <a:avLst>
              <a:gd name="adj" fmla="val 13747285"/>
            </a:avLst>
          </a:prstGeom>
          <a:solidFill>
            <a:srgbClr val="438951"/>
          </a:solidFill>
          <a:ln/>
        </p:spPr>
      </p:sp>
      <p:pic>
        <p:nvPicPr>
          <p:cNvPr id="11" name="Image 1" descr="preencoded.png"/>
          <p:cNvPicPr>
            <a:picLocks noChangeAspect="1"/>
          </p:cNvPicPr>
          <p:nvPr/>
        </p:nvPicPr>
        <p:blipFill>
          <a:blip r:embed="rId4"/>
          <a:stretch>
            <a:fillRect/>
          </a:stretch>
        </p:blipFill>
        <p:spPr>
          <a:xfrm>
            <a:off x="5613916" y="3072765"/>
            <a:ext cx="299204" cy="374094"/>
          </a:xfrm>
          <a:prstGeom prst="rect">
            <a:avLst/>
          </a:prstGeom>
        </p:spPr>
      </p:pic>
      <p:sp>
        <p:nvSpPr>
          <p:cNvPr id="12" name="Text 8"/>
          <p:cNvSpPr/>
          <p:nvPr/>
        </p:nvSpPr>
        <p:spPr>
          <a:xfrm>
            <a:off x="5431036" y="3814048"/>
            <a:ext cx="2900243" cy="346472"/>
          </a:xfrm>
          <a:prstGeom prst="rect">
            <a:avLst/>
          </a:prstGeom>
          <a:noFill/>
          <a:ln/>
        </p:spPr>
        <p:txBody>
          <a:bodyPr wrap="none" lIns="0" tIns="0" rIns="0" bIns="0" rtlCol="0" anchor="t"/>
          <a:lstStyle/>
          <a:p>
            <a:pPr marL="0" indent="0" algn="l">
              <a:lnSpc>
                <a:spcPts val="2700"/>
              </a:lnSpc>
              <a:buNone/>
            </a:pPr>
            <a:r>
              <a:rPr lang="en-US" sz="2150" b="1" dirty="0">
                <a:solidFill>
                  <a:srgbClr val="405449"/>
                </a:solidFill>
                <a:latin typeface="Fraunces Extra Bold" pitchFamily="34" charset="0"/>
                <a:ea typeface="Fraunces Extra Bold" pitchFamily="34" charset="-122"/>
                <a:cs typeface="Fraunces Extra Bold" pitchFamily="34" charset="-120"/>
              </a:rPr>
              <a:t>Effective Modularity</a:t>
            </a:r>
            <a:endParaRPr lang="en-US" sz="2150" dirty="0"/>
          </a:p>
        </p:txBody>
      </p:sp>
      <p:sp>
        <p:nvSpPr>
          <p:cNvPr id="13" name="Text 9"/>
          <p:cNvSpPr/>
          <p:nvPr/>
        </p:nvSpPr>
        <p:spPr>
          <a:xfrm>
            <a:off x="5431036" y="4293513"/>
            <a:ext cx="3768328" cy="1064062"/>
          </a:xfrm>
          <a:prstGeom prst="rect">
            <a:avLst/>
          </a:prstGeom>
          <a:noFill/>
          <a:ln/>
        </p:spPr>
        <p:txBody>
          <a:bodyPr wrap="square" lIns="0" tIns="0" rIns="0" bIns="0" rtlCol="0" anchor="t"/>
          <a:lstStyle/>
          <a:p>
            <a:pPr marL="0" indent="0" algn="l">
              <a:lnSpc>
                <a:spcPts val="2750"/>
              </a:lnSpc>
              <a:buNone/>
            </a:pPr>
            <a:r>
              <a:rPr lang="en-US" sz="1700" b="1" dirty="0">
                <a:solidFill>
                  <a:srgbClr val="405449"/>
                </a:solidFill>
                <a:latin typeface="Nobile" pitchFamily="34" charset="0"/>
                <a:ea typeface="Nobile" pitchFamily="34" charset="-122"/>
                <a:cs typeface="Nobile" pitchFamily="34" charset="-120"/>
              </a:rPr>
              <a:t>Frontend:</a:t>
            </a:r>
            <a:r>
              <a:rPr lang="en-US" sz="1700" dirty="0">
                <a:solidFill>
                  <a:srgbClr val="405449"/>
                </a:solidFill>
                <a:latin typeface="Nobile" pitchFamily="34" charset="0"/>
                <a:ea typeface="Nobile" pitchFamily="34" charset="-122"/>
                <a:cs typeface="Nobile" pitchFamily="34" charset="-120"/>
              </a:rPr>
              <a:t> Component-based React architecture (User, Team, Event components).</a:t>
            </a:r>
            <a:endParaRPr lang="en-US" sz="1700" dirty="0"/>
          </a:p>
        </p:txBody>
      </p:sp>
      <p:sp>
        <p:nvSpPr>
          <p:cNvPr id="14" name="Text 10"/>
          <p:cNvSpPr/>
          <p:nvPr/>
        </p:nvSpPr>
        <p:spPr>
          <a:xfrm>
            <a:off x="5431036" y="5490567"/>
            <a:ext cx="3768328" cy="1418749"/>
          </a:xfrm>
          <a:prstGeom prst="rect">
            <a:avLst/>
          </a:prstGeom>
          <a:noFill/>
          <a:ln/>
        </p:spPr>
        <p:txBody>
          <a:bodyPr wrap="square" lIns="0" tIns="0" rIns="0" bIns="0" rtlCol="0" anchor="t"/>
          <a:lstStyle/>
          <a:p>
            <a:pPr marL="0" indent="0" algn="l">
              <a:lnSpc>
                <a:spcPts val="2750"/>
              </a:lnSpc>
              <a:buNone/>
            </a:pPr>
            <a:r>
              <a:rPr lang="en-US" sz="1700" b="1" dirty="0">
                <a:solidFill>
                  <a:srgbClr val="405449"/>
                </a:solidFill>
                <a:latin typeface="Nobile" pitchFamily="34" charset="0"/>
                <a:ea typeface="Nobile" pitchFamily="34" charset="-122"/>
                <a:cs typeface="Nobile" pitchFamily="34" charset="-120"/>
              </a:rPr>
              <a:t>Backend:</a:t>
            </a:r>
            <a:r>
              <a:rPr lang="en-US" sz="1700" dirty="0">
                <a:solidFill>
                  <a:srgbClr val="405449"/>
                </a:solidFill>
                <a:latin typeface="Nobile" pitchFamily="34" charset="0"/>
                <a:ea typeface="Nobile" pitchFamily="34" charset="-122"/>
                <a:cs typeface="Nobile" pitchFamily="34" charset="-120"/>
              </a:rPr>
              <a:t> </a:t>
            </a:r>
            <a:r>
              <a:rPr lang="en-US" sz="1700" dirty="0" err="1">
                <a:solidFill>
                  <a:srgbClr val="405449"/>
                </a:solidFill>
                <a:latin typeface="Nobile" pitchFamily="34" charset="0"/>
                <a:ea typeface="Nobile" pitchFamily="34" charset="-122"/>
                <a:cs typeface="Nobile" pitchFamily="34" charset="-120"/>
              </a:rPr>
              <a:t>Microservice</a:t>
            </a:r>
            <a:r>
              <a:rPr lang="en-US" sz="1700" dirty="0">
                <a:solidFill>
                  <a:srgbClr val="405449"/>
                </a:solidFill>
                <a:latin typeface="Nobile" pitchFamily="34" charset="0"/>
                <a:ea typeface="Nobile" pitchFamily="34" charset="-122"/>
                <a:cs typeface="Nobile" pitchFamily="34" charset="-120"/>
              </a:rPr>
              <a:t> like structure for APIs (UserAuth, EventManagement, ContentManagement).</a:t>
            </a:r>
            <a:endParaRPr lang="en-US" sz="1700" dirty="0"/>
          </a:p>
        </p:txBody>
      </p:sp>
      <p:sp>
        <p:nvSpPr>
          <p:cNvPr id="15" name="Text 11"/>
          <p:cNvSpPr/>
          <p:nvPr/>
        </p:nvSpPr>
        <p:spPr>
          <a:xfrm>
            <a:off x="5431036" y="7042309"/>
            <a:ext cx="3768328" cy="354687"/>
          </a:xfrm>
          <a:prstGeom prst="rect">
            <a:avLst/>
          </a:prstGeom>
          <a:noFill/>
          <a:ln/>
        </p:spPr>
        <p:txBody>
          <a:bodyPr wrap="none" lIns="0" tIns="0" rIns="0" bIns="0" rtlCol="0" anchor="t"/>
          <a:lstStyle/>
          <a:p>
            <a:pPr marL="0" indent="0" algn="l">
              <a:lnSpc>
                <a:spcPts val="2750"/>
              </a:lnSpc>
              <a:buNone/>
            </a:pPr>
            <a:endParaRPr lang="en-US" sz="1700" dirty="0"/>
          </a:p>
        </p:txBody>
      </p:sp>
      <p:sp>
        <p:nvSpPr>
          <p:cNvPr id="16" name="Shape 12"/>
          <p:cNvSpPr/>
          <p:nvPr/>
        </p:nvSpPr>
        <p:spPr>
          <a:xfrm>
            <a:off x="9642753" y="2705576"/>
            <a:ext cx="4211717" cy="4913114"/>
          </a:xfrm>
          <a:prstGeom prst="roundRect">
            <a:avLst>
              <a:gd name="adj" fmla="val 4737"/>
            </a:avLst>
          </a:prstGeom>
          <a:solidFill>
            <a:srgbClr val="E8F3E8"/>
          </a:solidFill>
          <a:ln/>
        </p:spPr>
      </p:sp>
      <p:sp>
        <p:nvSpPr>
          <p:cNvPr id="17" name="Shape 13"/>
          <p:cNvSpPr/>
          <p:nvPr/>
        </p:nvSpPr>
        <p:spPr>
          <a:xfrm>
            <a:off x="9864447" y="2927271"/>
            <a:ext cx="665083" cy="665083"/>
          </a:xfrm>
          <a:prstGeom prst="roundRect">
            <a:avLst>
              <a:gd name="adj" fmla="val 13747285"/>
            </a:avLst>
          </a:prstGeom>
          <a:solidFill>
            <a:srgbClr val="438951"/>
          </a:solidFill>
          <a:ln/>
        </p:spPr>
      </p:sp>
      <p:pic>
        <p:nvPicPr>
          <p:cNvPr id="18" name="Image 2" descr="preencoded.png"/>
          <p:cNvPicPr>
            <a:picLocks noChangeAspect="1"/>
          </p:cNvPicPr>
          <p:nvPr/>
        </p:nvPicPr>
        <p:blipFill>
          <a:blip r:embed="rId5"/>
          <a:stretch>
            <a:fillRect/>
          </a:stretch>
        </p:blipFill>
        <p:spPr>
          <a:xfrm>
            <a:off x="10047327" y="3072765"/>
            <a:ext cx="299204" cy="374094"/>
          </a:xfrm>
          <a:prstGeom prst="rect">
            <a:avLst/>
          </a:prstGeom>
        </p:spPr>
      </p:pic>
      <p:sp>
        <p:nvSpPr>
          <p:cNvPr id="19" name="Text 14"/>
          <p:cNvSpPr/>
          <p:nvPr/>
        </p:nvSpPr>
        <p:spPr>
          <a:xfrm>
            <a:off x="9864447" y="3814048"/>
            <a:ext cx="3569018" cy="346472"/>
          </a:xfrm>
          <a:prstGeom prst="rect">
            <a:avLst/>
          </a:prstGeom>
          <a:noFill/>
          <a:ln/>
        </p:spPr>
        <p:txBody>
          <a:bodyPr wrap="none" lIns="0" tIns="0" rIns="0" bIns="0" rtlCol="0" anchor="t"/>
          <a:lstStyle/>
          <a:p>
            <a:pPr marL="0" indent="0" algn="l">
              <a:lnSpc>
                <a:spcPts val="2700"/>
              </a:lnSpc>
              <a:buNone/>
            </a:pPr>
            <a:r>
              <a:rPr lang="en-US" sz="2150" b="1" dirty="0">
                <a:solidFill>
                  <a:srgbClr val="405449"/>
                </a:solidFill>
                <a:latin typeface="Fraunces Extra Bold" pitchFamily="34" charset="0"/>
                <a:ea typeface="Fraunces Extra Bold" pitchFamily="34" charset="-122"/>
                <a:cs typeface="Fraunces Extra Bold" pitchFamily="34" charset="-120"/>
              </a:rPr>
              <a:t>Functional Independence</a:t>
            </a:r>
            <a:endParaRPr lang="en-US" sz="2150" dirty="0"/>
          </a:p>
        </p:txBody>
      </p:sp>
      <p:sp>
        <p:nvSpPr>
          <p:cNvPr id="20" name="Text 15"/>
          <p:cNvSpPr/>
          <p:nvPr/>
        </p:nvSpPr>
        <p:spPr>
          <a:xfrm>
            <a:off x="9864447" y="4293513"/>
            <a:ext cx="3768328" cy="2128123"/>
          </a:xfrm>
          <a:prstGeom prst="rect">
            <a:avLst/>
          </a:prstGeom>
          <a:noFill/>
          <a:ln/>
        </p:spPr>
        <p:txBody>
          <a:bodyPr wrap="square" lIns="0" tIns="0" rIns="0" bIns="0" rtlCol="0" anchor="t"/>
          <a:lstStyle/>
          <a:p>
            <a:pPr marL="0" indent="0" algn="l">
              <a:lnSpc>
                <a:spcPts val="2750"/>
              </a:lnSpc>
              <a:buNone/>
            </a:pPr>
            <a:r>
              <a:rPr lang="en-US" sz="1700" dirty="0">
                <a:solidFill>
                  <a:srgbClr val="405449"/>
                </a:solidFill>
                <a:latin typeface="Nobile" pitchFamily="34" charset="0"/>
                <a:ea typeface="Nobile" pitchFamily="34" charset="-122"/>
                <a:cs typeface="Nobile" pitchFamily="34" charset="-120"/>
              </a:rPr>
              <a:t>Modules interact via well-defined APIs. Changes in one module have minimal impact on others (e.g., authentication module can be updated without affecting event scheduling logic).</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4" y="420235"/>
            <a:ext cx="5576285" cy="1949424"/>
          </a:xfrm>
        </p:spPr>
        <p:txBody>
          <a:bodyPr anchor="ctr">
            <a:normAutofit/>
          </a:bodyPr>
          <a:lstStyle/>
          <a:p>
            <a:r>
              <a:rPr lang="en-IN" sz="4800" b="1">
                <a:latin typeface="Bookman Old Style" panose="02050604050505020204" pitchFamily="18" charset="0"/>
              </a:rPr>
              <a:t>Motivation</a:t>
            </a:r>
          </a:p>
        </p:txBody>
      </p:sp>
      <p:sp>
        <p:nvSpPr>
          <p:cNvPr id="3" name="Content Placeholder 2"/>
          <p:cNvSpPr>
            <a:spLocks noGrp="1"/>
          </p:cNvSpPr>
          <p:nvPr>
            <p:ph idx="1"/>
          </p:nvPr>
        </p:nvSpPr>
        <p:spPr>
          <a:xfrm>
            <a:off x="914163" y="2516338"/>
            <a:ext cx="5576286" cy="4335779"/>
          </a:xfrm>
        </p:spPr>
        <p:txBody>
          <a:bodyPr anchor="ctr">
            <a:normAutofit/>
          </a:bodyPr>
          <a:lstStyle/>
          <a:p>
            <a:pPr marL="0" indent="0">
              <a:buNone/>
            </a:pPr>
            <a:r>
              <a:rPr lang="en-US" sz="2400" dirty="0"/>
              <a:t>The absence of a structured sports management system in many campuses affects the participation and performance tracking of students. By developing Sportify Campus, we aim to foster active sports culture, simplify organization of events, and ensure fair access to sports facilities.</a:t>
            </a:r>
          </a:p>
        </p:txBody>
      </p:sp>
      <p:pic>
        <p:nvPicPr>
          <p:cNvPr id="30" name="Picture 29">
            <a:extLst>
              <a:ext uri="{FF2B5EF4-FFF2-40B4-BE49-F238E27FC236}">
                <a16:creationId xmlns:a16="http://schemas.microsoft.com/office/drawing/2014/main" id="{DC812DD8-47A0-1A92-E11C-1EEFD5EC65B9}"/>
              </a:ext>
            </a:extLst>
          </p:cNvPr>
          <p:cNvPicPr>
            <a:picLocks noChangeAspect="1"/>
          </p:cNvPicPr>
          <p:nvPr/>
        </p:nvPicPr>
        <p:blipFill>
          <a:blip r:embed="rId2"/>
          <a:srcRect l="40127" r="9817"/>
          <a:stretch>
            <a:fillRect/>
          </a:stretch>
        </p:blipFill>
        <p:spPr>
          <a:xfrm>
            <a:off x="7315201" y="1"/>
            <a:ext cx="7323390" cy="82296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39222" y="345162"/>
            <a:ext cx="7653814" cy="392311"/>
          </a:xfrm>
          <a:prstGeom prst="rect">
            <a:avLst/>
          </a:prstGeom>
          <a:noFill/>
          <a:ln/>
        </p:spPr>
        <p:txBody>
          <a:bodyPr wrap="none" lIns="0" tIns="0" rIns="0" bIns="0" rtlCol="0" anchor="t"/>
          <a:lstStyle/>
          <a:p>
            <a:pPr marL="0" indent="0" algn="l">
              <a:lnSpc>
                <a:spcPts val="3050"/>
              </a:lnSpc>
              <a:buNone/>
            </a:pPr>
            <a:r>
              <a:rPr lang="en-US" sz="2450" b="1" dirty="0">
                <a:solidFill>
                  <a:srgbClr val="3B4540"/>
                </a:solidFill>
                <a:latin typeface="Fraunces Extra Bold" pitchFamily="34" charset="0"/>
                <a:ea typeface="Fraunces Extra Bold" pitchFamily="34" charset="-122"/>
                <a:cs typeface="Fraunces Extra Bold" pitchFamily="34" charset="-120"/>
              </a:rPr>
              <a:t>Structural Diagrams: Clarity &amp; UML Compliance</a:t>
            </a:r>
            <a:endParaRPr lang="en-US" sz="2450" dirty="0"/>
          </a:p>
        </p:txBody>
      </p:sp>
      <p:sp>
        <p:nvSpPr>
          <p:cNvPr id="4" name="Text 2"/>
          <p:cNvSpPr/>
          <p:nvPr/>
        </p:nvSpPr>
        <p:spPr>
          <a:xfrm>
            <a:off x="439222" y="1656517"/>
            <a:ext cx="1739979" cy="196096"/>
          </a:xfrm>
          <a:prstGeom prst="rect">
            <a:avLst/>
          </a:prstGeom>
          <a:noFill/>
          <a:ln/>
        </p:spPr>
        <p:txBody>
          <a:bodyPr wrap="none" lIns="0" tIns="0" rIns="0" bIns="0" rtlCol="0" anchor="t"/>
          <a:lstStyle/>
          <a:p>
            <a:pPr marL="0" indent="0" algn="l">
              <a:lnSpc>
                <a:spcPts val="1500"/>
              </a:lnSpc>
              <a:buNone/>
            </a:pPr>
            <a:r>
              <a:rPr lang="en-US" sz="1200" b="1" dirty="0">
                <a:solidFill>
                  <a:srgbClr val="438951"/>
                </a:solidFill>
                <a:latin typeface="Fraunces Extra Bold" pitchFamily="34" charset="0"/>
                <a:ea typeface="Fraunces Extra Bold" pitchFamily="34" charset="-122"/>
                <a:cs typeface="Fraunces Extra Bold" pitchFamily="34" charset="-120"/>
              </a:rPr>
              <a:t>Class Diagram Clarity</a:t>
            </a:r>
            <a:endParaRPr lang="en-US" sz="1200" dirty="0"/>
          </a:p>
        </p:txBody>
      </p:sp>
      <p:sp>
        <p:nvSpPr>
          <p:cNvPr id="5" name="Text 3"/>
          <p:cNvSpPr/>
          <p:nvPr/>
        </p:nvSpPr>
        <p:spPr>
          <a:xfrm>
            <a:off x="439222" y="1978104"/>
            <a:ext cx="6722864" cy="215979"/>
          </a:xfrm>
          <a:prstGeom prst="rect">
            <a:avLst/>
          </a:prstGeom>
          <a:noFill/>
          <a:ln/>
        </p:spPr>
        <p:txBody>
          <a:bodyPr wrap="none" lIns="0" tIns="0" rIns="0" bIns="0" rtlCol="0" anchor="t"/>
          <a:lstStyle/>
          <a:p>
            <a:pPr marL="342900" indent="-342900" algn="l">
              <a:lnSpc>
                <a:spcPts val="1550"/>
              </a:lnSpc>
              <a:buSzPct val="100000"/>
              <a:buChar char="•"/>
            </a:pPr>
            <a:r>
              <a:rPr lang="en-US" sz="950" dirty="0">
                <a:solidFill>
                  <a:srgbClr val="405449"/>
                </a:solidFill>
                <a:latin typeface="Nobile" pitchFamily="34" charset="0"/>
                <a:ea typeface="Nobile" pitchFamily="34" charset="-122"/>
                <a:cs typeface="Nobile" pitchFamily="34" charset="-120"/>
              </a:rPr>
              <a:t>Each class (e.g., </a:t>
            </a:r>
            <a:r>
              <a:rPr lang="en-US" sz="950" dirty="0">
                <a:solidFill>
                  <a:srgbClr val="405449"/>
                </a:solidFill>
                <a:highlight>
                  <a:srgbClr val="EDF2ED"/>
                </a:highlight>
                <a:latin typeface="Consolas" pitchFamily="34" charset="0"/>
                <a:ea typeface="Consolas" pitchFamily="34" charset="-122"/>
                <a:cs typeface="Consolas" pitchFamily="34" charset="-120"/>
              </a:rPr>
              <a:t>User</a:t>
            </a:r>
            <a:r>
              <a:rPr lang="en-US" sz="950" dirty="0">
                <a:solidFill>
                  <a:srgbClr val="405449"/>
                </a:solidFill>
                <a:latin typeface="Nobile" pitchFamily="34" charset="0"/>
                <a:ea typeface="Nobile" pitchFamily="34" charset="-122"/>
                <a:cs typeface="Nobile" pitchFamily="34" charset="-120"/>
              </a:rPr>
              <a:t>, </a:t>
            </a:r>
            <a:r>
              <a:rPr lang="en-US" sz="950" dirty="0">
                <a:solidFill>
                  <a:srgbClr val="405449"/>
                </a:solidFill>
                <a:highlight>
                  <a:srgbClr val="EDF2ED"/>
                </a:highlight>
                <a:latin typeface="Consolas" pitchFamily="34" charset="0"/>
                <a:ea typeface="Consolas" pitchFamily="34" charset="-122"/>
                <a:cs typeface="Consolas" pitchFamily="34" charset="-120"/>
              </a:rPr>
              <a:t>Event</a:t>
            </a:r>
            <a:r>
              <a:rPr lang="en-US" sz="950" dirty="0">
                <a:solidFill>
                  <a:srgbClr val="405449"/>
                </a:solidFill>
                <a:latin typeface="Nobile" pitchFamily="34" charset="0"/>
                <a:ea typeface="Nobile" pitchFamily="34" charset="-122"/>
                <a:cs typeface="Nobile" pitchFamily="34" charset="-120"/>
              </a:rPr>
              <a:t>, </a:t>
            </a:r>
            <a:r>
              <a:rPr lang="en-US" sz="950" dirty="0">
                <a:solidFill>
                  <a:srgbClr val="405449"/>
                </a:solidFill>
                <a:highlight>
                  <a:srgbClr val="EDF2ED"/>
                </a:highlight>
                <a:latin typeface="Consolas" pitchFamily="34" charset="0"/>
                <a:ea typeface="Nobile" pitchFamily="34" charset="-122"/>
                <a:cs typeface="Nobile" pitchFamily="34" charset="-120"/>
              </a:rPr>
              <a:t>Student</a:t>
            </a:r>
            <a:r>
              <a:rPr lang="en-US" sz="950" dirty="0">
                <a:solidFill>
                  <a:srgbClr val="405449"/>
                </a:solidFill>
                <a:latin typeface="Nobile" pitchFamily="34" charset="0"/>
                <a:ea typeface="Nobile" pitchFamily="34" charset="-122"/>
                <a:cs typeface="Nobile" pitchFamily="34" charset="-120"/>
              </a:rPr>
              <a:t>) represents a distinct entity in the system architecture.</a:t>
            </a:r>
            <a:endParaRPr lang="en-US" sz="950" dirty="0"/>
          </a:p>
        </p:txBody>
      </p:sp>
      <p:sp>
        <p:nvSpPr>
          <p:cNvPr id="6" name="Text 4"/>
          <p:cNvSpPr/>
          <p:nvPr/>
        </p:nvSpPr>
        <p:spPr>
          <a:xfrm>
            <a:off x="439222" y="2237899"/>
            <a:ext cx="6722864" cy="215979"/>
          </a:xfrm>
          <a:prstGeom prst="rect">
            <a:avLst/>
          </a:prstGeom>
          <a:noFill/>
          <a:ln/>
        </p:spPr>
        <p:txBody>
          <a:bodyPr wrap="none" lIns="0" tIns="0" rIns="0" bIns="0" rtlCol="0" anchor="t"/>
          <a:lstStyle/>
          <a:p>
            <a:pPr marL="342900" indent="-342900" algn="l">
              <a:lnSpc>
                <a:spcPts val="1550"/>
              </a:lnSpc>
              <a:buSzPct val="100000"/>
              <a:buChar char="•"/>
            </a:pPr>
            <a:r>
              <a:rPr lang="en-US" sz="950" dirty="0">
                <a:solidFill>
                  <a:srgbClr val="405449"/>
                </a:solidFill>
                <a:latin typeface="Nobile" pitchFamily="34" charset="0"/>
                <a:ea typeface="Nobile" pitchFamily="34" charset="-122"/>
                <a:cs typeface="Nobile" pitchFamily="34" charset="-120"/>
              </a:rPr>
              <a:t>Associations (e.g., </a:t>
            </a:r>
            <a:r>
              <a:rPr lang="en-US" sz="950" dirty="0">
                <a:solidFill>
                  <a:srgbClr val="405449"/>
                </a:solidFill>
                <a:highlight>
                  <a:srgbClr val="EDF2ED"/>
                </a:highlight>
                <a:latin typeface="Consolas" pitchFamily="34" charset="0"/>
                <a:ea typeface="Consolas" pitchFamily="34" charset="-122"/>
                <a:cs typeface="Consolas" pitchFamily="34" charset="-120"/>
              </a:rPr>
              <a:t>User</a:t>
            </a:r>
            <a:r>
              <a:rPr lang="en-US" sz="950" dirty="0">
                <a:solidFill>
                  <a:srgbClr val="405449"/>
                </a:solidFill>
                <a:latin typeface="Nobile" pitchFamily="34" charset="0"/>
                <a:ea typeface="Nobile" pitchFamily="34" charset="-122"/>
                <a:cs typeface="Nobile" pitchFamily="34" charset="-120"/>
              </a:rPr>
              <a:t> </a:t>
            </a:r>
            <a:r>
              <a:rPr lang="en-US" sz="950" dirty="0">
                <a:solidFill>
                  <a:srgbClr val="438951"/>
                </a:solidFill>
                <a:latin typeface="Nobile" pitchFamily="34" charset="0"/>
                <a:ea typeface="Nobile" pitchFamily="34" charset="-122"/>
                <a:cs typeface="Nobile" pitchFamily="34" charset="-120"/>
              </a:rPr>
              <a:t>registers</a:t>
            </a:r>
            <a:r>
              <a:rPr lang="en-US" sz="950" dirty="0">
                <a:solidFill>
                  <a:srgbClr val="405449"/>
                </a:solidFill>
                <a:latin typeface="Nobile" pitchFamily="34" charset="0"/>
                <a:ea typeface="Nobile" pitchFamily="34" charset="-122"/>
                <a:cs typeface="Nobile" pitchFamily="34" charset="-120"/>
              </a:rPr>
              <a:t> for </a:t>
            </a:r>
            <a:r>
              <a:rPr lang="en-US" sz="950" dirty="0">
                <a:solidFill>
                  <a:srgbClr val="405449"/>
                </a:solidFill>
                <a:highlight>
                  <a:srgbClr val="EDF2ED"/>
                </a:highlight>
                <a:latin typeface="Consolas" pitchFamily="34" charset="0"/>
                <a:ea typeface="Consolas" pitchFamily="34" charset="-122"/>
                <a:cs typeface="Consolas" pitchFamily="34" charset="-120"/>
              </a:rPr>
              <a:t>Event</a:t>
            </a:r>
            <a:r>
              <a:rPr lang="en-US" sz="950" dirty="0">
                <a:solidFill>
                  <a:srgbClr val="405449"/>
                </a:solidFill>
                <a:latin typeface="Nobile" pitchFamily="34" charset="0"/>
                <a:ea typeface="Nobile" pitchFamily="34" charset="-122"/>
                <a:cs typeface="Nobile" pitchFamily="34" charset="-120"/>
              </a:rPr>
              <a:t>) are explicitly defined with roles and multiplicity.</a:t>
            </a:r>
            <a:endParaRPr lang="en-US" sz="950" dirty="0"/>
          </a:p>
        </p:txBody>
      </p:sp>
      <p:sp>
        <p:nvSpPr>
          <p:cNvPr id="7" name="Text 5"/>
          <p:cNvSpPr/>
          <p:nvPr/>
        </p:nvSpPr>
        <p:spPr>
          <a:xfrm>
            <a:off x="439222" y="2497693"/>
            <a:ext cx="6722864" cy="215979"/>
          </a:xfrm>
          <a:prstGeom prst="rect">
            <a:avLst/>
          </a:prstGeom>
          <a:noFill/>
          <a:ln/>
        </p:spPr>
        <p:txBody>
          <a:bodyPr wrap="none" lIns="0" tIns="0" rIns="0" bIns="0" rtlCol="0" anchor="t"/>
          <a:lstStyle/>
          <a:p>
            <a:pPr marL="342900" indent="-342900" algn="l">
              <a:lnSpc>
                <a:spcPts val="1550"/>
              </a:lnSpc>
              <a:buSzPct val="100000"/>
              <a:buChar char="•"/>
            </a:pPr>
            <a:r>
              <a:rPr lang="en-US" sz="950" dirty="0">
                <a:solidFill>
                  <a:srgbClr val="405449"/>
                </a:solidFill>
                <a:latin typeface="Nobile" pitchFamily="34" charset="0"/>
                <a:ea typeface="Nobile" pitchFamily="34" charset="-122"/>
                <a:cs typeface="Nobile" pitchFamily="34" charset="-120"/>
              </a:rPr>
              <a:t>Services provided by classes (e.g., </a:t>
            </a:r>
            <a:r>
              <a:rPr lang="en-US" sz="950" dirty="0" err="1">
                <a:solidFill>
                  <a:srgbClr val="405449"/>
                </a:solidFill>
                <a:highlight>
                  <a:srgbClr val="EDF2ED"/>
                </a:highlight>
                <a:latin typeface="Consolas" pitchFamily="34" charset="0"/>
                <a:ea typeface="Consolas" pitchFamily="34" charset="-122"/>
                <a:cs typeface="Consolas" pitchFamily="34" charset="-120"/>
              </a:rPr>
              <a:t>Event.scheduleEvent</a:t>
            </a:r>
            <a:r>
              <a:rPr lang="en-US" sz="950" dirty="0">
                <a:solidFill>
                  <a:srgbClr val="405449"/>
                </a:solidFill>
                <a:highlight>
                  <a:srgbClr val="EDF2ED"/>
                </a:highlight>
                <a:latin typeface="Consolas" pitchFamily="34" charset="0"/>
                <a:ea typeface="Consolas" pitchFamily="34" charset="-122"/>
                <a:cs typeface="Consolas" pitchFamily="34" charset="-120"/>
              </a:rPr>
              <a:t>()</a:t>
            </a:r>
            <a:r>
              <a:rPr lang="en-US" sz="950" dirty="0">
                <a:solidFill>
                  <a:srgbClr val="405449"/>
                </a:solidFill>
                <a:latin typeface="Nobile" pitchFamily="34" charset="0"/>
                <a:ea typeface="Nobile" pitchFamily="34" charset="-122"/>
                <a:cs typeface="Nobile" pitchFamily="34" charset="-120"/>
              </a:rPr>
              <a:t>, </a:t>
            </a:r>
            <a:r>
              <a:rPr lang="en-US" sz="950" dirty="0" err="1">
                <a:solidFill>
                  <a:srgbClr val="405449"/>
                </a:solidFill>
                <a:highlight>
                  <a:srgbClr val="EDF2ED"/>
                </a:highlight>
                <a:latin typeface="Consolas" pitchFamily="34" charset="0"/>
                <a:ea typeface="Consolas" pitchFamily="34" charset="-122"/>
                <a:cs typeface="Consolas" pitchFamily="34" charset="-120"/>
              </a:rPr>
              <a:t>User.login</a:t>
            </a:r>
            <a:r>
              <a:rPr lang="en-US" sz="950" dirty="0">
                <a:solidFill>
                  <a:srgbClr val="405449"/>
                </a:solidFill>
                <a:highlight>
                  <a:srgbClr val="EDF2ED"/>
                </a:highlight>
                <a:latin typeface="Consolas" pitchFamily="34" charset="0"/>
                <a:ea typeface="Consolas" pitchFamily="34" charset="-122"/>
                <a:cs typeface="Consolas" pitchFamily="34" charset="-120"/>
              </a:rPr>
              <a:t>()</a:t>
            </a:r>
            <a:r>
              <a:rPr lang="en-US" sz="950" dirty="0">
                <a:solidFill>
                  <a:srgbClr val="405449"/>
                </a:solidFill>
                <a:latin typeface="Nobile" pitchFamily="34" charset="0"/>
                <a:ea typeface="Nobile" pitchFamily="34" charset="-122"/>
                <a:cs typeface="Nobile" pitchFamily="34" charset="-120"/>
              </a:rPr>
              <a:t>) are clear.</a:t>
            </a:r>
            <a:endParaRPr lang="en-US" sz="950" dirty="0"/>
          </a:p>
        </p:txBody>
      </p:sp>
      <p:sp>
        <p:nvSpPr>
          <p:cNvPr id="9" name="Text 6"/>
          <p:cNvSpPr/>
          <p:nvPr/>
        </p:nvSpPr>
        <p:spPr>
          <a:xfrm>
            <a:off x="7475934" y="8536067"/>
            <a:ext cx="2125742" cy="196096"/>
          </a:xfrm>
          <a:prstGeom prst="rect">
            <a:avLst/>
          </a:prstGeom>
          <a:noFill/>
          <a:ln/>
        </p:spPr>
        <p:txBody>
          <a:bodyPr wrap="none" lIns="0" tIns="0" rIns="0" bIns="0" rtlCol="0" anchor="t"/>
          <a:lstStyle/>
          <a:p>
            <a:pPr marL="0" indent="0" algn="l">
              <a:lnSpc>
                <a:spcPts val="1500"/>
              </a:lnSpc>
              <a:buNone/>
            </a:pPr>
            <a:r>
              <a:rPr lang="en-US" sz="1200" b="1" dirty="0">
                <a:solidFill>
                  <a:srgbClr val="438951"/>
                </a:solidFill>
                <a:latin typeface="Fraunces Extra Bold" pitchFamily="34" charset="0"/>
                <a:ea typeface="Fraunces Extra Bold" pitchFamily="34" charset="-122"/>
                <a:cs typeface="Fraunces Extra Bold" pitchFamily="34" charset="-120"/>
              </a:rPr>
              <a:t>UML Standard Compliance</a:t>
            </a:r>
            <a:endParaRPr lang="en-US" sz="1200" dirty="0"/>
          </a:p>
        </p:txBody>
      </p:sp>
      <p:sp>
        <p:nvSpPr>
          <p:cNvPr id="10" name="Text 7"/>
          <p:cNvSpPr/>
          <p:nvPr/>
        </p:nvSpPr>
        <p:spPr>
          <a:xfrm>
            <a:off x="7475934" y="8857655"/>
            <a:ext cx="6722864" cy="200739"/>
          </a:xfrm>
          <a:prstGeom prst="rect">
            <a:avLst/>
          </a:prstGeom>
          <a:noFill/>
          <a:ln/>
        </p:spPr>
        <p:txBody>
          <a:bodyPr wrap="none" lIns="0" tIns="0" rIns="0" bIns="0" rtlCol="0" anchor="t"/>
          <a:lstStyle/>
          <a:p>
            <a:pPr marL="342900" indent="-342900" algn="l">
              <a:lnSpc>
                <a:spcPts val="1550"/>
              </a:lnSpc>
              <a:buSzPct val="100000"/>
              <a:buChar char="•"/>
            </a:pPr>
            <a:r>
              <a:rPr lang="en-US" sz="950" dirty="0">
                <a:solidFill>
                  <a:srgbClr val="405449"/>
                </a:solidFill>
                <a:latin typeface="Nobile" pitchFamily="34" charset="0"/>
                <a:ea typeface="Nobile" pitchFamily="34" charset="-122"/>
                <a:cs typeface="Nobile" pitchFamily="34" charset="-120"/>
              </a:rPr>
              <a:t>Standard UML notation used for classes, attributes, methods, associations, and multiplicity.</a:t>
            </a:r>
            <a:endParaRPr lang="en-US" sz="950" dirty="0"/>
          </a:p>
        </p:txBody>
      </p:sp>
      <p:sp>
        <p:nvSpPr>
          <p:cNvPr id="11" name="Text 8"/>
          <p:cNvSpPr/>
          <p:nvPr/>
        </p:nvSpPr>
        <p:spPr>
          <a:xfrm>
            <a:off x="7475934" y="9102209"/>
            <a:ext cx="6722864" cy="200739"/>
          </a:xfrm>
          <a:prstGeom prst="rect">
            <a:avLst/>
          </a:prstGeom>
          <a:noFill/>
          <a:ln/>
        </p:spPr>
        <p:txBody>
          <a:bodyPr wrap="none" lIns="0" tIns="0" rIns="0" bIns="0" rtlCol="0" anchor="t"/>
          <a:lstStyle/>
          <a:p>
            <a:pPr marL="342900" indent="-342900" algn="l">
              <a:lnSpc>
                <a:spcPts val="1550"/>
              </a:lnSpc>
              <a:buSzPct val="100000"/>
              <a:buChar char="•"/>
            </a:pPr>
            <a:r>
              <a:rPr lang="en-US" sz="950" dirty="0">
                <a:solidFill>
                  <a:srgbClr val="405449"/>
                </a:solidFill>
                <a:latin typeface="Nobile" pitchFamily="34" charset="0"/>
                <a:ea typeface="Nobile" pitchFamily="34" charset="-122"/>
                <a:cs typeface="Nobile" pitchFamily="34" charset="-120"/>
              </a:rPr>
              <a:t>Multiplicities (e.g., 1..*, 0..1) from use cases are accurately translated to class relationships.</a:t>
            </a:r>
            <a:endParaRPr lang="en-US" sz="95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1292" y="1067057"/>
            <a:ext cx="7942957" cy="683528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7D1A4A-BA6E-7675-BAA1-06E52E6E140E}"/>
              </a:ext>
            </a:extLst>
          </p:cNvPr>
          <p:cNvSpPr txBox="1"/>
          <p:nvPr/>
        </p:nvSpPr>
        <p:spPr>
          <a:xfrm>
            <a:off x="764540" y="645222"/>
            <a:ext cx="7320280" cy="467244"/>
          </a:xfrm>
          <a:prstGeom prst="rect">
            <a:avLst/>
          </a:prstGeom>
          <a:noFill/>
        </p:spPr>
        <p:txBody>
          <a:bodyPr wrap="square">
            <a:spAutoFit/>
          </a:bodyPr>
          <a:lstStyle/>
          <a:p>
            <a:pPr marL="0" indent="0" algn="l">
              <a:lnSpc>
                <a:spcPts val="3050"/>
              </a:lnSpc>
              <a:buNone/>
            </a:pPr>
            <a:r>
              <a:rPr lang="en-US" sz="2450" b="1" dirty="0">
                <a:solidFill>
                  <a:srgbClr val="3B4540"/>
                </a:solidFill>
                <a:latin typeface="Fraunces Extra Bold" pitchFamily="34" charset="0"/>
              </a:rPr>
              <a:t>Sequence Diagram</a:t>
            </a:r>
            <a:endParaRPr lang="en-US" sz="2450" dirty="0"/>
          </a:p>
        </p:txBody>
      </p:sp>
      <p:sp>
        <p:nvSpPr>
          <p:cNvPr id="5" name="TextBox 4">
            <a:extLst>
              <a:ext uri="{FF2B5EF4-FFF2-40B4-BE49-F238E27FC236}">
                <a16:creationId xmlns:a16="http://schemas.microsoft.com/office/drawing/2014/main" id="{CD9A7DF9-5AC5-CD55-6037-95DBE2AA8958}"/>
              </a:ext>
            </a:extLst>
          </p:cNvPr>
          <p:cNvSpPr txBox="1"/>
          <p:nvPr/>
        </p:nvSpPr>
        <p:spPr>
          <a:xfrm>
            <a:off x="764540" y="1112466"/>
            <a:ext cx="10888980" cy="523220"/>
          </a:xfrm>
          <a:prstGeom prst="rect">
            <a:avLst/>
          </a:prstGeom>
          <a:noFill/>
        </p:spPr>
        <p:txBody>
          <a:bodyPr wrap="square">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This sequence diagram outlines the key interactions within Sportify Campus involving students, administrators, and core system modules: frontend, backend, scheduling service, database, and notification system.</a:t>
            </a:r>
            <a:endParaRPr lang="en-IN"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a:extLst>
              <a:ext uri="{FF2B5EF4-FFF2-40B4-BE49-F238E27FC236}">
                <a16:creationId xmlns:a16="http://schemas.microsoft.com/office/drawing/2014/main" id="{D34BABD6-D8D7-C4B9-30B4-E60188FF45E6}"/>
              </a:ext>
            </a:extLst>
          </p:cNvPr>
          <p:cNvPicPr>
            <a:picLocks noChangeAspect="1"/>
          </p:cNvPicPr>
          <p:nvPr/>
        </p:nvPicPr>
        <p:blipFill>
          <a:blip r:embed="rId2"/>
          <a:stretch>
            <a:fillRect/>
          </a:stretch>
        </p:blipFill>
        <p:spPr>
          <a:xfrm>
            <a:off x="1889760" y="1727200"/>
            <a:ext cx="8676640" cy="6339840"/>
          </a:xfrm>
          <a:prstGeom prst="rect">
            <a:avLst/>
          </a:prstGeom>
        </p:spPr>
      </p:pic>
    </p:spTree>
    <p:extLst>
      <p:ext uri="{BB962C8B-B14F-4D97-AF65-F5344CB8AC3E}">
        <p14:creationId xmlns:p14="http://schemas.microsoft.com/office/powerpoint/2010/main" val="2517837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39222" y="345162"/>
            <a:ext cx="7653814" cy="392311"/>
          </a:xfrm>
          <a:prstGeom prst="rect">
            <a:avLst/>
          </a:prstGeom>
          <a:noFill/>
          <a:ln/>
        </p:spPr>
        <p:txBody>
          <a:bodyPr wrap="none" lIns="0" tIns="0" rIns="0" bIns="0" rtlCol="0" anchor="t"/>
          <a:lstStyle/>
          <a:p>
            <a:pPr marL="0" indent="0" algn="l">
              <a:lnSpc>
                <a:spcPts val="3050"/>
              </a:lnSpc>
              <a:buNone/>
            </a:pPr>
            <a:r>
              <a:rPr lang="en-US" sz="2450" b="1" dirty="0">
                <a:solidFill>
                  <a:srgbClr val="3B4540"/>
                </a:solidFill>
                <a:latin typeface="Fraunces Extra Bold" pitchFamily="34" charset="0"/>
                <a:ea typeface="Fraunces Extra Bold" pitchFamily="34" charset="-122"/>
                <a:cs typeface="Fraunces Extra Bold" pitchFamily="34" charset="-120"/>
              </a:rPr>
              <a:t>Structural Diagrams: Clarity &amp; UML Compliance</a:t>
            </a:r>
            <a:endParaRPr lang="en-US" sz="2450" dirty="0"/>
          </a:p>
        </p:txBody>
      </p:sp>
      <p:sp>
        <p:nvSpPr>
          <p:cNvPr id="4" name="Text 2"/>
          <p:cNvSpPr/>
          <p:nvPr/>
        </p:nvSpPr>
        <p:spPr>
          <a:xfrm>
            <a:off x="439222" y="1088626"/>
            <a:ext cx="1739979" cy="196096"/>
          </a:xfrm>
          <a:prstGeom prst="rect">
            <a:avLst/>
          </a:prstGeom>
          <a:noFill/>
          <a:ln/>
        </p:spPr>
        <p:txBody>
          <a:bodyPr wrap="none" lIns="0" tIns="0" rIns="0" bIns="0" rtlCol="0" anchor="t"/>
          <a:lstStyle/>
          <a:p>
            <a:pPr marL="0" indent="0" algn="l">
              <a:lnSpc>
                <a:spcPts val="1500"/>
              </a:lnSpc>
              <a:buNone/>
            </a:pPr>
            <a:r>
              <a:rPr lang="en-US" sz="1200" b="1" dirty="0">
                <a:solidFill>
                  <a:srgbClr val="438951"/>
                </a:solidFill>
                <a:latin typeface="Fraunces Extra Bold" pitchFamily="34" charset="0"/>
                <a:ea typeface="Fraunces Extra Bold" pitchFamily="34" charset="-122"/>
                <a:cs typeface="Fraunces Extra Bold" pitchFamily="34" charset="-120"/>
              </a:rPr>
              <a:t>Object Diagram Clarity</a:t>
            </a:r>
            <a:endParaRPr lang="en-US" sz="1200" dirty="0"/>
          </a:p>
        </p:txBody>
      </p:sp>
      <p:sp>
        <p:nvSpPr>
          <p:cNvPr id="5" name="Text 3"/>
          <p:cNvSpPr/>
          <p:nvPr/>
        </p:nvSpPr>
        <p:spPr>
          <a:xfrm>
            <a:off x="439222" y="1410213"/>
            <a:ext cx="6722864" cy="215979"/>
          </a:xfrm>
          <a:prstGeom prst="rect">
            <a:avLst/>
          </a:prstGeom>
          <a:noFill/>
          <a:ln/>
        </p:spPr>
        <p:txBody>
          <a:bodyPr wrap="none" lIns="0" tIns="0" rIns="0" bIns="0" rtlCol="0" anchor="t"/>
          <a:lstStyle/>
          <a:p>
            <a:pPr marL="342900" indent="-342900">
              <a:lnSpc>
                <a:spcPts val="1550"/>
              </a:lnSpc>
              <a:buSzPct val="100000"/>
              <a:buChar char="•"/>
            </a:pPr>
            <a:r>
              <a:rPr lang="en-US" sz="950" dirty="0">
                <a:solidFill>
                  <a:srgbClr val="405449"/>
                </a:solidFill>
                <a:latin typeface="Nobile" pitchFamily="34" charset="0"/>
                <a:ea typeface="Nobile" pitchFamily="34" charset="-122"/>
                <a:cs typeface="Nobile" pitchFamily="34" charset="-120"/>
              </a:rPr>
              <a:t>Objects (e.g., </a:t>
            </a:r>
            <a:r>
              <a:rPr lang="en-US" sz="950" dirty="0">
                <a:solidFill>
                  <a:srgbClr val="405449"/>
                </a:solidFill>
                <a:highlight>
                  <a:srgbClr val="EDF2ED"/>
                </a:highlight>
                <a:latin typeface="Consolas" pitchFamily="34" charset="0"/>
                <a:ea typeface="Consolas" pitchFamily="34" charset="-122"/>
                <a:cs typeface="Consolas" pitchFamily="34" charset="-120"/>
              </a:rPr>
              <a:t>User</a:t>
            </a:r>
            <a:r>
              <a:rPr lang="en-US" sz="950" dirty="0">
                <a:solidFill>
                  <a:srgbClr val="405449"/>
                </a:solidFill>
                <a:latin typeface="Nobile" pitchFamily="34" charset="0"/>
                <a:ea typeface="Nobile" pitchFamily="34" charset="-122"/>
                <a:cs typeface="Nobile" pitchFamily="34" charset="-120"/>
              </a:rPr>
              <a:t>, </a:t>
            </a:r>
            <a:r>
              <a:rPr lang="en-US" sz="950" dirty="0">
                <a:solidFill>
                  <a:srgbClr val="405449"/>
                </a:solidFill>
                <a:highlight>
                  <a:srgbClr val="EDF2ED"/>
                </a:highlight>
                <a:latin typeface="Consolas" pitchFamily="34" charset="0"/>
                <a:ea typeface="Consolas" pitchFamily="34" charset="-122"/>
                <a:cs typeface="Consolas" pitchFamily="34" charset="-120"/>
              </a:rPr>
              <a:t>Event</a:t>
            </a:r>
            <a:r>
              <a:rPr lang="en-US" sz="950" dirty="0">
                <a:solidFill>
                  <a:srgbClr val="405449"/>
                </a:solidFill>
                <a:latin typeface="Nobile" pitchFamily="34" charset="0"/>
                <a:ea typeface="Nobile" pitchFamily="34" charset="-122"/>
                <a:cs typeface="Nobile" pitchFamily="34" charset="-120"/>
              </a:rPr>
              <a:t>, </a:t>
            </a:r>
            <a:r>
              <a:rPr lang="en-US" sz="950" dirty="0">
                <a:solidFill>
                  <a:srgbClr val="405449"/>
                </a:solidFill>
                <a:highlight>
                  <a:srgbClr val="EDF2ED"/>
                </a:highlight>
                <a:latin typeface="Consolas" pitchFamily="34" charset="0"/>
                <a:ea typeface="Consolas" pitchFamily="34" charset="-122"/>
                <a:cs typeface="Consolas" pitchFamily="34" charset="-120"/>
              </a:rPr>
              <a:t>Team</a:t>
            </a:r>
            <a:r>
              <a:rPr lang="en-US" sz="950" dirty="0">
                <a:solidFill>
                  <a:srgbClr val="405449"/>
                </a:solidFill>
                <a:latin typeface="Nobile" pitchFamily="34" charset="0"/>
                <a:ea typeface="Nobile" pitchFamily="34" charset="-122"/>
                <a:cs typeface="Nobile" pitchFamily="34" charset="-120"/>
              </a:rPr>
              <a:t>)</a:t>
            </a:r>
            <a:r>
              <a:rPr lang="en-US" sz="1000" dirty="0"/>
              <a:t> are clearly labeled and represent specific instances of classes.</a:t>
            </a:r>
            <a:endParaRPr lang="en-US" sz="950" dirty="0"/>
          </a:p>
        </p:txBody>
      </p:sp>
      <p:sp>
        <p:nvSpPr>
          <p:cNvPr id="6" name="Text 4"/>
          <p:cNvSpPr/>
          <p:nvPr/>
        </p:nvSpPr>
        <p:spPr>
          <a:xfrm>
            <a:off x="439222" y="1670008"/>
            <a:ext cx="6722864" cy="215979"/>
          </a:xfrm>
          <a:prstGeom prst="rect">
            <a:avLst/>
          </a:prstGeom>
          <a:noFill/>
          <a:ln/>
        </p:spPr>
        <p:txBody>
          <a:bodyPr wrap="none" lIns="0" tIns="0" rIns="0" bIns="0" rtlCol="0" anchor="t"/>
          <a:lstStyle/>
          <a:p>
            <a:pPr marL="342900" indent="-342900">
              <a:lnSpc>
                <a:spcPts val="1550"/>
              </a:lnSpc>
              <a:buSzPct val="100000"/>
              <a:buChar char="•"/>
            </a:pPr>
            <a:r>
              <a:rPr lang="en-US" sz="950" dirty="0">
                <a:solidFill>
                  <a:srgbClr val="405449"/>
                </a:solidFill>
                <a:latin typeface="Nobile" pitchFamily="34" charset="0"/>
                <a:ea typeface="Nobile" pitchFamily="34" charset="-122"/>
                <a:cs typeface="Nobile" pitchFamily="34" charset="-120"/>
              </a:rPr>
              <a:t>Associations</a:t>
            </a:r>
            <a:r>
              <a:rPr lang="en-US" sz="950" dirty="0">
                <a:solidFill>
                  <a:srgbClr val="405449"/>
                </a:solidFill>
                <a:latin typeface="Nobile" panose="020B0604020202020204" charset="0"/>
                <a:ea typeface="Nobile" pitchFamily="34" charset="-122"/>
                <a:cs typeface="Nobile" pitchFamily="34" charset="-120"/>
              </a:rPr>
              <a:t> </a:t>
            </a:r>
            <a:r>
              <a:rPr lang="en-US" sz="1000" dirty="0">
                <a:latin typeface="Nobile" panose="020B0604020202020204" charset="0"/>
              </a:rPr>
              <a:t>are shown as object-level links, with roles if needed</a:t>
            </a:r>
            <a:r>
              <a:rPr lang="en-US" sz="950" dirty="0">
                <a:solidFill>
                  <a:srgbClr val="405449"/>
                </a:solidFill>
                <a:latin typeface="Nobile" pitchFamily="34" charset="0"/>
                <a:ea typeface="Nobile" pitchFamily="34" charset="-122"/>
                <a:cs typeface="Nobile" pitchFamily="34" charset="-120"/>
              </a:rPr>
              <a:t>.</a:t>
            </a:r>
            <a:endParaRPr lang="en-US" sz="950" dirty="0"/>
          </a:p>
        </p:txBody>
      </p:sp>
      <p:sp>
        <p:nvSpPr>
          <p:cNvPr id="7" name="Text 5"/>
          <p:cNvSpPr/>
          <p:nvPr/>
        </p:nvSpPr>
        <p:spPr>
          <a:xfrm>
            <a:off x="439222" y="1929802"/>
            <a:ext cx="6722864" cy="215979"/>
          </a:xfrm>
          <a:prstGeom prst="rect">
            <a:avLst/>
          </a:prstGeom>
          <a:noFill/>
          <a:ln/>
        </p:spPr>
        <p:txBody>
          <a:bodyPr wrap="none" lIns="0" tIns="0" rIns="0" bIns="0" rtlCol="0" anchor="t"/>
          <a:lstStyle/>
          <a:p>
            <a:pPr marL="342900" indent="-342900">
              <a:lnSpc>
                <a:spcPts val="1550"/>
              </a:lnSpc>
              <a:buSzPct val="100000"/>
              <a:buChar char="•"/>
            </a:pPr>
            <a:r>
              <a:rPr lang="en-US" sz="1000" dirty="0">
                <a:latin typeface="Nobile" panose="020B0604020202020204" charset="0"/>
              </a:rPr>
              <a:t>The diagram provides a realistic snapshot of the system at a specific point in time.</a:t>
            </a:r>
            <a:endParaRPr lang="en-US" sz="950" dirty="0">
              <a:latin typeface="Nobile" panose="020B0604020202020204" charset="0"/>
            </a:endParaRPr>
          </a:p>
        </p:txBody>
      </p:sp>
      <p:sp>
        <p:nvSpPr>
          <p:cNvPr id="9" name="Text 6"/>
          <p:cNvSpPr/>
          <p:nvPr/>
        </p:nvSpPr>
        <p:spPr>
          <a:xfrm>
            <a:off x="7475934" y="8536067"/>
            <a:ext cx="2125742" cy="196096"/>
          </a:xfrm>
          <a:prstGeom prst="rect">
            <a:avLst/>
          </a:prstGeom>
          <a:noFill/>
          <a:ln/>
        </p:spPr>
        <p:txBody>
          <a:bodyPr wrap="none" lIns="0" tIns="0" rIns="0" bIns="0" rtlCol="0" anchor="t"/>
          <a:lstStyle/>
          <a:p>
            <a:pPr marL="0" indent="0" algn="l">
              <a:lnSpc>
                <a:spcPts val="1500"/>
              </a:lnSpc>
              <a:buNone/>
            </a:pPr>
            <a:r>
              <a:rPr lang="en-US" sz="1200" b="1" dirty="0">
                <a:solidFill>
                  <a:srgbClr val="438951"/>
                </a:solidFill>
                <a:latin typeface="Fraunces Extra Bold" pitchFamily="34" charset="0"/>
                <a:ea typeface="Fraunces Extra Bold" pitchFamily="34" charset="-122"/>
                <a:cs typeface="Fraunces Extra Bold" pitchFamily="34" charset="-120"/>
              </a:rPr>
              <a:t>UML Standard Compliance</a:t>
            </a:r>
            <a:endParaRPr lang="en-US" sz="1200" dirty="0"/>
          </a:p>
        </p:txBody>
      </p:sp>
      <p:sp>
        <p:nvSpPr>
          <p:cNvPr id="10" name="Text 7"/>
          <p:cNvSpPr/>
          <p:nvPr/>
        </p:nvSpPr>
        <p:spPr>
          <a:xfrm>
            <a:off x="7475934" y="8857655"/>
            <a:ext cx="6722864" cy="200739"/>
          </a:xfrm>
          <a:prstGeom prst="rect">
            <a:avLst/>
          </a:prstGeom>
          <a:noFill/>
          <a:ln/>
        </p:spPr>
        <p:txBody>
          <a:bodyPr wrap="none" lIns="0" tIns="0" rIns="0" bIns="0" rtlCol="0" anchor="t"/>
          <a:lstStyle/>
          <a:p>
            <a:pPr marL="342900" indent="-342900" algn="l">
              <a:lnSpc>
                <a:spcPts val="1550"/>
              </a:lnSpc>
              <a:buSzPct val="100000"/>
              <a:buChar char="•"/>
            </a:pPr>
            <a:r>
              <a:rPr lang="en-US" sz="950" dirty="0">
                <a:solidFill>
                  <a:srgbClr val="405449"/>
                </a:solidFill>
                <a:latin typeface="Nobile" pitchFamily="34" charset="0"/>
                <a:ea typeface="Nobile" pitchFamily="34" charset="-122"/>
                <a:cs typeface="Nobile" pitchFamily="34" charset="-120"/>
              </a:rPr>
              <a:t>Standard UML notation used for classes, attributes, methods, associations, and multiplicity.</a:t>
            </a:r>
            <a:endParaRPr lang="en-US" sz="950" dirty="0"/>
          </a:p>
        </p:txBody>
      </p:sp>
      <p:sp>
        <p:nvSpPr>
          <p:cNvPr id="11" name="Text 8"/>
          <p:cNvSpPr/>
          <p:nvPr/>
        </p:nvSpPr>
        <p:spPr>
          <a:xfrm>
            <a:off x="7475934" y="9102209"/>
            <a:ext cx="6722864" cy="200739"/>
          </a:xfrm>
          <a:prstGeom prst="rect">
            <a:avLst/>
          </a:prstGeom>
          <a:noFill/>
          <a:ln/>
        </p:spPr>
        <p:txBody>
          <a:bodyPr wrap="none" lIns="0" tIns="0" rIns="0" bIns="0" rtlCol="0" anchor="t"/>
          <a:lstStyle/>
          <a:p>
            <a:pPr marL="342900" indent="-342900" algn="l">
              <a:lnSpc>
                <a:spcPts val="1550"/>
              </a:lnSpc>
              <a:buSzPct val="100000"/>
              <a:buChar char="•"/>
            </a:pPr>
            <a:r>
              <a:rPr lang="en-US" sz="950" dirty="0">
                <a:solidFill>
                  <a:srgbClr val="405449"/>
                </a:solidFill>
                <a:latin typeface="Nobile" pitchFamily="34" charset="0"/>
                <a:ea typeface="Nobile" pitchFamily="34" charset="-122"/>
                <a:cs typeface="Nobile" pitchFamily="34" charset="-120"/>
              </a:rPr>
              <a:t>Multiplicities (e.g., 1..*, 0..1) from use cases are accurately translated to class relationships.</a:t>
            </a:r>
            <a:endParaRPr lang="en-US" sz="950" dirty="0"/>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576" y="2396690"/>
            <a:ext cx="9923472" cy="5447899"/>
          </a:xfrm>
          <a:prstGeom prst="rect">
            <a:avLst/>
          </a:prstGeom>
        </p:spPr>
      </p:pic>
    </p:spTree>
    <p:extLst>
      <p:ext uri="{BB962C8B-B14F-4D97-AF65-F5344CB8AC3E}">
        <p14:creationId xmlns:p14="http://schemas.microsoft.com/office/powerpoint/2010/main" val="1111002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44818" y="349568"/>
            <a:ext cx="7582853" cy="397193"/>
          </a:xfrm>
          <a:prstGeom prst="rect">
            <a:avLst/>
          </a:prstGeom>
          <a:noFill/>
          <a:ln/>
        </p:spPr>
        <p:txBody>
          <a:bodyPr wrap="none" lIns="0" tIns="0" rIns="0" bIns="0" rtlCol="0" anchor="t"/>
          <a:lstStyle/>
          <a:p>
            <a:pPr marL="0" indent="0" algn="l">
              <a:lnSpc>
                <a:spcPts val="3100"/>
              </a:lnSpc>
              <a:buNone/>
            </a:pPr>
            <a:r>
              <a:rPr lang="en-US" sz="2500" b="1" dirty="0">
                <a:solidFill>
                  <a:srgbClr val="3B4540"/>
                </a:solidFill>
                <a:latin typeface="Fraunces Extra Bold" pitchFamily="34" charset="0"/>
                <a:ea typeface="Fraunces Extra Bold" pitchFamily="34" charset="-122"/>
                <a:cs typeface="Fraunces Extra Bold" pitchFamily="34" charset="-120"/>
              </a:rPr>
              <a:t>Behavioral Diagrams: Definition &amp; Consistency</a:t>
            </a:r>
            <a:endParaRPr lang="en-US" sz="2500" dirty="0"/>
          </a:p>
        </p:txBody>
      </p:sp>
      <p:sp>
        <p:nvSpPr>
          <p:cNvPr id="4" name="Text 2"/>
          <p:cNvSpPr/>
          <p:nvPr/>
        </p:nvSpPr>
        <p:spPr>
          <a:xfrm>
            <a:off x="444818" y="1026137"/>
            <a:ext cx="1588889"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Use Case Diagram</a:t>
            </a:r>
            <a:endParaRPr lang="en-US" sz="1250" dirty="0"/>
          </a:p>
        </p:txBody>
      </p:sp>
      <p:sp>
        <p:nvSpPr>
          <p:cNvPr id="5" name="Text 3"/>
          <p:cNvSpPr/>
          <p:nvPr/>
        </p:nvSpPr>
        <p:spPr>
          <a:xfrm>
            <a:off x="444818" y="1351773"/>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Actors:</a:t>
            </a:r>
            <a:r>
              <a:rPr lang="en-US" sz="1000" dirty="0">
                <a:solidFill>
                  <a:srgbClr val="405449"/>
                </a:solidFill>
                <a:latin typeface="Nobile" pitchFamily="34" charset="0"/>
                <a:ea typeface="Nobile" pitchFamily="34" charset="-122"/>
                <a:cs typeface="Nobile" pitchFamily="34" charset="-120"/>
              </a:rPr>
              <a:t> Student, Admin, System.</a:t>
            </a:r>
            <a:endParaRPr lang="en-US" sz="1000" dirty="0"/>
          </a:p>
        </p:txBody>
      </p:sp>
      <p:sp>
        <p:nvSpPr>
          <p:cNvPr id="6" name="Text 4"/>
          <p:cNvSpPr/>
          <p:nvPr/>
        </p:nvSpPr>
        <p:spPr>
          <a:xfrm>
            <a:off x="444818" y="1599542"/>
            <a:ext cx="6715363" cy="406718"/>
          </a:xfrm>
          <a:prstGeom prst="rect">
            <a:avLst/>
          </a:prstGeom>
          <a:noFill/>
          <a:ln/>
        </p:spPr>
        <p:txBody>
          <a:bodyPr wrap="squar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Input/Output:</a:t>
            </a:r>
            <a:r>
              <a:rPr lang="en-US" sz="1000" dirty="0">
                <a:solidFill>
                  <a:srgbClr val="405449"/>
                </a:solidFill>
                <a:latin typeface="Nobile" pitchFamily="34" charset="0"/>
                <a:ea typeface="Nobile" pitchFamily="34" charset="-122"/>
                <a:cs typeface="Nobile" pitchFamily="34" charset="-120"/>
              </a:rPr>
              <a:t> Clearly defined for each use case (e.g., "Register for Event" has student input, system confirmation output).</a:t>
            </a:r>
            <a:endParaRPr lang="en-US" sz="1000" dirty="0"/>
          </a:p>
        </p:txBody>
      </p:sp>
      <p:sp>
        <p:nvSpPr>
          <p:cNvPr id="11" name="Text 8"/>
          <p:cNvSpPr/>
          <p:nvPr/>
        </p:nvSpPr>
        <p:spPr>
          <a:xfrm>
            <a:off x="7477839" y="8552021"/>
            <a:ext cx="2569845"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Activity &amp; State Chart Diagrams</a:t>
            </a:r>
            <a:endParaRPr lang="en-US" sz="1250" dirty="0"/>
          </a:p>
        </p:txBody>
      </p:sp>
      <p:sp>
        <p:nvSpPr>
          <p:cNvPr id="12" name="Text 9"/>
          <p:cNvSpPr/>
          <p:nvPr/>
        </p:nvSpPr>
        <p:spPr>
          <a:xfrm>
            <a:off x="7477839" y="8877657"/>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Activity Diagrams:</a:t>
            </a:r>
            <a:r>
              <a:rPr lang="en-US" sz="1000" dirty="0">
                <a:solidFill>
                  <a:srgbClr val="405449"/>
                </a:solidFill>
                <a:latin typeface="Nobile" pitchFamily="34" charset="0"/>
                <a:ea typeface="Nobile" pitchFamily="34" charset="-122"/>
                <a:cs typeface="Nobile" pitchFamily="34" charset="-120"/>
              </a:rPr>
              <a:t> Illustrate workflows (e.g., "Event Creation Process").</a:t>
            </a:r>
            <a:endParaRPr lang="en-US" sz="1000" dirty="0"/>
          </a:p>
        </p:txBody>
      </p:sp>
      <p:sp>
        <p:nvSpPr>
          <p:cNvPr id="13" name="Text 10"/>
          <p:cNvSpPr/>
          <p:nvPr/>
        </p:nvSpPr>
        <p:spPr>
          <a:xfrm>
            <a:off x="7477839" y="9125426"/>
            <a:ext cx="6715363" cy="421958"/>
          </a:xfrm>
          <a:prstGeom prst="rect">
            <a:avLst/>
          </a:prstGeom>
          <a:noFill/>
          <a:ln/>
        </p:spPr>
        <p:txBody>
          <a:bodyPr wrap="squar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State Charts:</a:t>
            </a:r>
            <a:r>
              <a:rPr lang="en-US" sz="1000" dirty="0">
                <a:solidFill>
                  <a:srgbClr val="405449"/>
                </a:solidFill>
                <a:latin typeface="Nobile" pitchFamily="34" charset="0"/>
                <a:ea typeface="Nobile" pitchFamily="34" charset="-122"/>
                <a:cs typeface="Nobile" pitchFamily="34" charset="-120"/>
              </a:rPr>
              <a:t> Correctly model dynamic behavior of key entities (e.g., </a:t>
            </a:r>
            <a:r>
              <a:rPr lang="en-US" sz="1000" dirty="0">
                <a:solidFill>
                  <a:srgbClr val="405449"/>
                </a:solidFill>
                <a:highlight>
                  <a:srgbClr val="EDF2ED"/>
                </a:highlight>
                <a:latin typeface="Consolas" pitchFamily="34" charset="0"/>
                <a:ea typeface="Consolas" pitchFamily="34" charset="-122"/>
                <a:cs typeface="Consolas" pitchFamily="34" charset="-120"/>
              </a:rPr>
              <a:t>Event</a:t>
            </a:r>
            <a:r>
              <a:rPr lang="en-US" sz="1000" dirty="0">
                <a:solidFill>
                  <a:srgbClr val="405449"/>
                </a:solidFill>
                <a:latin typeface="Nobile" pitchFamily="34" charset="0"/>
                <a:ea typeface="Nobile" pitchFamily="34" charset="-122"/>
                <a:cs typeface="Nobile" pitchFamily="34" charset="-120"/>
              </a:rPr>
              <a:t> states: Planned &gt; Active &gt; Completed &gt; Archived).</a:t>
            </a:r>
            <a:endParaRPr lang="en-US" sz="1000"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699" t="3265" b="4900"/>
          <a:stretch/>
        </p:blipFill>
        <p:spPr>
          <a:xfrm>
            <a:off x="7305575" y="105878"/>
            <a:ext cx="6807842" cy="7998594"/>
          </a:xfrm>
          <a:prstGeom prst="rect">
            <a:avLst/>
          </a:prstGeom>
        </p:spPr>
      </p:pic>
      <p:pic>
        <p:nvPicPr>
          <p:cNvPr id="10" name="Picture 9">
            <a:extLst>
              <a:ext uri="{FF2B5EF4-FFF2-40B4-BE49-F238E27FC236}">
                <a16:creationId xmlns:a16="http://schemas.microsoft.com/office/drawing/2014/main" id="{16BFE35E-ACB8-4EDD-786F-70259329AD95}"/>
              </a:ext>
            </a:extLst>
          </p:cNvPr>
          <p:cNvPicPr>
            <a:picLocks noChangeAspect="1"/>
          </p:cNvPicPr>
          <p:nvPr/>
        </p:nvPicPr>
        <p:blipFill>
          <a:blip r:embed="rId4"/>
          <a:stretch>
            <a:fillRect/>
          </a:stretch>
        </p:blipFill>
        <p:spPr>
          <a:xfrm>
            <a:off x="673179" y="2342296"/>
            <a:ext cx="6920801" cy="553773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672AA-A547-9A92-2B1D-A65A5AF86221}"/>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7B32D2F-4DF4-7201-E5A9-5BEFF2B57684}"/>
              </a:ext>
            </a:extLst>
          </p:cNvPr>
          <p:cNvSpPr/>
          <p:nvPr/>
        </p:nvSpPr>
        <p:spPr>
          <a:xfrm>
            <a:off x="444818" y="349568"/>
            <a:ext cx="7582853" cy="397193"/>
          </a:xfrm>
          <a:prstGeom prst="rect">
            <a:avLst/>
          </a:prstGeom>
          <a:noFill/>
          <a:ln/>
        </p:spPr>
        <p:txBody>
          <a:bodyPr wrap="none" lIns="0" tIns="0" rIns="0" bIns="0" rtlCol="0" anchor="t"/>
          <a:lstStyle/>
          <a:p>
            <a:pPr marL="0" indent="0" algn="l">
              <a:lnSpc>
                <a:spcPts val="3100"/>
              </a:lnSpc>
              <a:buNone/>
            </a:pPr>
            <a:r>
              <a:rPr lang="en-US" sz="2500" b="1" dirty="0">
                <a:solidFill>
                  <a:srgbClr val="3B4540"/>
                </a:solidFill>
                <a:latin typeface="Fraunces Extra Bold" pitchFamily="34" charset="0"/>
                <a:ea typeface="Fraunces Extra Bold" pitchFamily="34" charset="-122"/>
                <a:cs typeface="Fraunces Extra Bold" pitchFamily="34" charset="-120"/>
              </a:rPr>
              <a:t>Behavioral Diagrams: Definition &amp; Consistency</a:t>
            </a:r>
            <a:endParaRPr lang="en-US" sz="2500" dirty="0"/>
          </a:p>
        </p:txBody>
      </p:sp>
      <p:sp>
        <p:nvSpPr>
          <p:cNvPr id="4" name="Text 2">
            <a:extLst>
              <a:ext uri="{FF2B5EF4-FFF2-40B4-BE49-F238E27FC236}">
                <a16:creationId xmlns:a16="http://schemas.microsoft.com/office/drawing/2014/main" id="{56834BE8-2123-28E2-6DF7-B4F7824ACB4E}"/>
              </a:ext>
            </a:extLst>
          </p:cNvPr>
          <p:cNvSpPr/>
          <p:nvPr/>
        </p:nvSpPr>
        <p:spPr>
          <a:xfrm>
            <a:off x="444818" y="1026137"/>
            <a:ext cx="1588889"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Use Case Diagram</a:t>
            </a:r>
            <a:endParaRPr lang="en-US" sz="1250" dirty="0"/>
          </a:p>
        </p:txBody>
      </p:sp>
      <p:sp>
        <p:nvSpPr>
          <p:cNvPr id="11" name="Text 8">
            <a:extLst>
              <a:ext uri="{FF2B5EF4-FFF2-40B4-BE49-F238E27FC236}">
                <a16:creationId xmlns:a16="http://schemas.microsoft.com/office/drawing/2014/main" id="{2BF7505B-D4A0-AEE8-326F-D67AE301A9DE}"/>
              </a:ext>
            </a:extLst>
          </p:cNvPr>
          <p:cNvSpPr/>
          <p:nvPr/>
        </p:nvSpPr>
        <p:spPr>
          <a:xfrm>
            <a:off x="7477839" y="8552021"/>
            <a:ext cx="2569845"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Activity &amp; State Chart Diagrams</a:t>
            </a:r>
            <a:endParaRPr lang="en-US" sz="1250" dirty="0"/>
          </a:p>
        </p:txBody>
      </p:sp>
      <p:sp>
        <p:nvSpPr>
          <p:cNvPr id="12" name="Text 9">
            <a:extLst>
              <a:ext uri="{FF2B5EF4-FFF2-40B4-BE49-F238E27FC236}">
                <a16:creationId xmlns:a16="http://schemas.microsoft.com/office/drawing/2014/main" id="{6B604B22-1D7E-F26C-8647-762687DBE861}"/>
              </a:ext>
            </a:extLst>
          </p:cNvPr>
          <p:cNvSpPr/>
          <p:nvPr/>
        </p:nvSpPr>
        <p:spPr>
          <a:xfrm>
            <a:off x="7477839" y="8877657"/>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Activity Diagrams:</a:t>
            </a:r>
            <a:r>
              <a:rPr lang="en-US" sz="1000" dirty="0">
                <a:solidFill>
                  <a:srgbClr val="405449"/>
                </a:solidFill>
                <a:latin typeface="Nobile" pitchFamily="34" charset="0"/>
                <a:ea typeface="Nobile" pitchFamily="34" charset="-122"/>
                <a:cs typeface="Nobile" pitchFamily="34" charset="-120"/>
              </a:rPr>
              <a:t> Illustrate workflows (e.g., "Event Creation Process").</a:t>
            </a:r>
            <a:endParaRPr lang="en-US" sz="1000" dirty="0"/>
          </a:p>
        </p:txBody>
      </p:sp>
      <p:sp>
        <p:nvSpPr>
          <p:cNvPr id="13" name="Text 10">
            <a:extLst>
              <a:ext uri="{FF2B5EF4-FFF2-40B4-BE49-F238E27FC236}">
                <a16:creationId xmlns:a16="http://schemas.microsoft.com/office/drawing/2014/main" id="{6654C082-9D7E-F5E8-B85E-B7841E605881}"/>
              </a:ext>
            </a:extLst>
          </p:cNvPr>
          <p:cNvSpPr/>
          <p:nvPr/>
        </p:nvSpPr>
        <p:spPr>
          <a:xfrm>
            <a:off x="7477839" y="9125426"/>
            <a:ext cx="6715363" cy="421958"/>
          </a:xfrm>
          <a:prstGeom prst="rect">
            <a:avLst/>
          </a:prstGeom>
          <a:noFill/>
          <a:ln/>
        </p:spPr>
        <p:txBody>
          <a:bodyPr wrap="squar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State Charts:</a:t>
            </a:r>
            <a:r>
              <a:rPr lang="en-US" sz="1000" dirty="0">
                <a:solidFill>
                  <a:srgbClr val="405449"/>
                </a:solidFill>
                <a:latin typeface="Nobile" pitchFamily="34" charset="0"/>
                <a:ea typeface="Nobile" pitchFamily="34" charset="-122"/>
                <a:cs typeface="Nobile" pitchFamily="34" charset="-120"/>
              </a:rPr>
              <a:t> Correctly model dynamic behavior of key entities (e.g., </a:t>
            </a:r>
            <a:r>
              <a:rPr lang="en-US" sz="1000" dirty="0">
                <a:solidFill>
                  <a:srgbClr val="405449"/>
                </a:solidFill>
                <a:highlight>
                  <a:srgbClr val="EDF2ED"/>
                </a:highlight>
                <a:latin typeface="Consolas" pitchFamily="34" charset="0"/>
                <a:ea typeface="Consolas" pitchFamily="34" charset="-122"/>
                <a:cs typeface="Consolas" pitchFamily="34" charset="-120"/>
              </a:rPr>
              <a:t>Event</a:t>
            </a:r>
            <a:r>
              <a:rPr lang="en-US" sz="1000" dirty="0">
                <a:solidFill>
                  <a:srgbClr val="405449"/>
                </a:solidFill>
                <a:latin typeface="Nobile" pitchFamily="34" charset="0"/>
                <a:ea typeface="Nobile" pitchFamily="34" charset="-122"/>
                <a:cs typeface="Nobile" pitchFamily="34" charset="-120"/>
              </a:rPr>
              <a:t> states: Planned &gt; Active &gt; Completed &gt; Archived).</a:t>
            </a:r>
            <a:endParaRPr lang="en-US" sz="1000" dirty="0"/>
          </a:p>
        </p:txBody>
      </p:sp>
      <p:pic>
        <p:nvPicPr>
          <p:cNvPr id="8" name="Picture 7">
            <a:extLst>
              <a:ext uri="{FF2B5EF4-FFF2-40B4-BE49-F238E27FC236}">
                <a16:creationId xmlns:a16="http://schemas.microsoft.com/office/drawing/2014/main" id="{B1BAE10E-1DB5-455D-8979-CE41AC54F154}"/>
              </a:ext>
            </a:extLst>
          </p:cNvPr>
          <p:cNvPicPr>
            <a:picLocks noChangeAspect="1"/>
          </p:cNvPicPr>
          <p:nvPr/>
        </p:nvPicPr>
        <p:blipFill>
          <a:blip r:embed="rId3"/>
          <a:stretch>
            <a:fillRect/>
          </a:stretch>
        </p:blipFill>
        <p:spPr>
          <a:xfrm>
            <a:off x="444818" y="1504109"/>
            <a:ext cx="6594601" cy="6636281"/>
          </a:xfrm>
          <a:prstGeom prst="rect">
            <a:avLst/>
          </a:prstGeom>
        </p:spPr>
      </p:pic>
      <p:pic>
        <p:nvPicPr>
          <p:cNvPr id="10" name="Picture 9">
            <a:extLst>
              <a:ext uri="{FF2B5EF4-FFF2-40B4-BE49-F238E27FC236}">
                <a16:creationId xmlns:a16="http://schemas.microsoft.com/office/drawing/2014/main" id="{A30C52A5-51EE-C928-EDC1-D8485948EF59}"/>
              </a:ext>
            </a:extLst>
          </p:cNvPr>
          <p:cNvPicPr>
            <a:picLocks noChangeAspect="1"/>
          </p:cNvPicPr>
          <p:nvPr/>
        </p:nvPicPr>
        <p:blipFill>
          <a:blip r:embed="rId4"/>
          <a:stretch>
            <a:fillRect/>
          </a:stretch>
        </p:blipFill>
        <p:spPr>
          <a:xfrm>
            <a:off x="7315200" y="1504110"/>
            <a:ext cx="6878002" cy="6375922"/>
          </a:xfrm>
          <a:prstGeom prst="rect">
            <a:avLst/>
          </a:prstGeom>
        </p:spPr>
      </p:pic>
    </p:spTree>
    <p:extLst>
      <p:ext uri="{BB962C8B-B14F-4D97-AF65-F5344CB8AC3E}">
        <p14:creationId xmlns:p14="http://schemas.microsoft.com/office/powerpoint/2010/main" val="1283917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44818" y="349568"/>
            <a:ext cx="7582853" cy="397193"/>
          </a:xfrm>
          <a:prstGeom prst="rect">
            <a:avLst/>
          </a:prstGeom>
          <a:noFill/>
          <a:ln/>
        </p:spPr>
        <p:txBody>
          <a:bodyPr wrap="none" lIns="0" tIns="0" rIns="0" bIns="0" rtlCol="0" anchor="t"/>
          <a:lstStyle/>
          <a:p>
            <a:pPr marL="0" indent="0" algn="l">
              <a:lnSpc>
                <a:spcPts val="3100"/>
              </a:lnSpc>
              <a:buNone/>
            </a:pPr>
            <a:r>
              <a:rPr lang="en-US" sz="2500" b="1" dirty="0">
                <a:solidFill>
                  <a:srgbClr val="3B4540"/>
                </a:solidFill>
                <a:latin typeface="Fraunces Extra Bold" pitchFamily="34" charset="0"/>
                <a:ea typeface="Fraunces Extra Bold" pitchFamily="34" charset="-122"/>
                <a:cs typeface="Fraunces Extra Bold" pitchFamily="34" charset="-120"/>
              </a:rPr>
              <a:t>Behavioral Diagrams: Definition &amp; Consistency</a:t>
            </a:r>
            <a:endParaRPr lang="en-US" sz="2500" dirty="0"/>
          </a:p>
        </p:txBody>
      </p:sp>
      <p:sp>
        <p:nvSpPr>
          <p:cNvPr id="4" name="Text 2"/>
          <p:cNvSpPr/>
          <p:nvPr/>
        </p:nvSpPr>
        <p:spPr>
          <a:xfrm>
            <a:off x="444818" y="1026137"/>
            <a:ext cx="1588889"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State Diagram</a:t>
            </a:r>
            <a:endParaRPr lang="en-US" sz="1250" dirty="0"/>
          </a:p>
        </p:txBody>
      </p:sp>
      <p:sp>
        <p:nvSpPr>
          <p:cNvPr id="5" name="Text 3"/>
          <p:cNvSpPr/>
          <p:nvPr/>
        </p:nvSpPr>
        <p:spPr>
          <a:xfrm>
            <a:off x="444818" y="1351773"/>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Actors:</a:t>
            </a:r>
            <a:r>
              <a:rPr lang="en-US" sz="1000" dirty="0">
                <a:solidFill>
                  <a:srgbClr val="405449"/>
                </a:solidFill>
                <a:latin typeface="Nobile" pitchFamily="34" charset="0"/>
                <a:ea typeface="Nobile" pitchFamily="34" charset="-122"/>
                <a:cs typeface="Nobile" pitchFamily="34" charset="-120"/>
              </a:rPr>
              <a:t> Student, Admin.</a:t>
            </a:r>
            <a:endParaRPr lang="en-US" sz="1000" dirty="0"/>
          </a:p>
        </p:txBody>
      </p:sp>
      <p:sp>
        <p:nvSpPr>
          <p:cNvPr id="6" name="Text 4"/>
          <p:cNvSpPr/>
          <p:nvPr/>
        </p:nvSpPr>
        <p:spPr>
          <a:xfrm>
            <a:off x="444818" y="1599542"/>
            <a:ext cx="6715363" cy="406718"/>
          </a:xfrm>
          <a:prstGeom prst="rect">
            <a:avLst/>
          </a:prstGeom>
          <a:noFill/>
          <a:ln/>
        </p:spPr>
        <p:txBody>
          <a:bodyPr wrap="squar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Input/Output:</a:t>
            </a:r>
            <a:r>
              <a:rPr lang="en-US" sz="1000" dirty="0">
                <a:solidFill>
                  <a:srgbClr val="405449"/>
                </a:solidFill>
                <a:latin typeface="Nobile" pitchFamily="34" charset="0"/>
                <a:ea typeface="Nobile" pitchFamily="34" charset="-122"/>
                <a:cs typeface="Nobile" pitchFamily="34" charset="-120"/>
              </a:rPr>
              <a:t> Clearly defined for each use case (e.g., "Register for Event" has student input, system confirmation output).</a:t>
            </a:r>
            <a:endParaRPr lang="en-US" sz="1000" dirty="0"/>
          </a:p>
        </p:txBody>
      </p:sp>
      <p:sp>
        <p:nvSpPr>
          <p:cNvPr id="11" name="Text 8"/>
          <p:cNvSpPr/>
          <p:nvPr/>
        </p:nvSpPr>
        <p:spPr>
          <a:xfrm>
            <a:off x="7477839" y="8552021"/>
            <a:ext cx="2569845"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Activity &amp; State Chart Diagrams</a:t>
            </a:r>
            <a:endParaRPr lang="en-US" sz="1250" dirty="0"/>
          </a:p>
        </p:txBody>
      </p:sp>
      <p:sp>
        <p:nvSpPr>
          <p:cNvPr id="12" name="Text 9"/>
          <p:cNvSpPr/>
          <p:nvPr/>
        </p:nvSpPr>
        <p:spPr>
          <a:xfrm>
            <a:off x="7477839" y="8877657"/>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Activity Diagrams:</a:t>
            </a:r>
            <a:r>
              <a:rPr lang="en-US" sz="1000" dirty="0">
                <a:solidFill>
                  <a:srgbClr val="405449"/>
                </a:solidFill>
                <a:latin typeface="Nobile" pitchFamily="34" charset="0"/>
                <a:ea typeface="Nobile" pitchFamily="34" charset="-122"/>
                <a:cs typeface="Nobile" pitchFamily="34" charset="-120"/>
              </a:rPr>
              <a:t> Illustrate workflows (e.g., "Event Creation Process").</a:t>
            </a:r>
            <a:endParaRPr lang="en-US" sz="1000" dirty="0"/>
          </a:p>
        </p:txBody>
      </p:sp>
      <p:sp>
        <p:nvSpPr>
          <p:cNvPr id="13" name="Text 10"/>
          <p:cNvSpPr/>
          <p:nvPr/>
        </p:nvSpPr>
        <p:spPr>
          <a:xfrm>
            <a:off x="7477839" y="9125426"/>
            <a:ext cx="6715363" cy="421958"/>
          </a:xfrm>
          <a:prstGeom prst="rect">
            <a:avLst/>
          </a:prstGeom>
          <a:noFill/>
          <a:ln/>
        </p:spPr>
        <p:txBody>
          <a:bodyPr wrap="squar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State Charts:</a:t>
            </a:r>
            <a:r>
              <a:rPr lang="en-US" sz="1000" dirty="0">
                <a:solidFill>
                  <a:srgbClr val="405449"/>
                </a:solidFill>
                <a:latin typeface="Nobile" pitchFamily="34" charset="0"/>
                <a:ea typeface="Nobile" pitchFamily="34" charset="-122"/>
                <a:cs typeface="Nobile" pitchFamily="34" charset="-120"/>
              </a:rPr>
              <a:t> Correctly model dynamic behavior of key entities (e.g., </a:t>
            </a:r>
            <a:r>
              <a:rPr lang="en-US" sz="1000" dirty="0">
                <a:solidFill>
                  <a:srgbClr val="405449"/>
                </a:solidFill>
                <a:highlight>
                  <a:srgbClr val="EDF2ED"/>
                </a:highlight>
                <a:latin typeface="Consolas" pitchFamily="34" charset="0"/>
                <a:ea typeface="Consolas" pitchFamily="34" charset="-122"/>
                <a:cs typeface="Consolas" pitchFamily="34" charset="-120"/>
              </a:rPr>
              <a:t>Event</a:t>
            </a:r>
            <a:r>
              <a:rPr lang="en-US" sz="1000" dirty="0">
                <a:solidFill>
                  <a:srgbClr val="405449"/>
                </a:solidFill>
                <a:latin typeface="Nobile" pitchFamily="34" charset="0"/>
                <a:ea typeface="Nobile" pitchFamily="34" charset="-122"/>
                <a:cs typeface="Nobile" pitchFamily="34" charset="-120"/>
              </a:rPr>
              <a:t> states: Planned &gt; Active &gt; Completed &gt; Archived).</a:t>
            </a:r>
            <a:endParaRPr lang="en-US" sz="1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512" y="2343024"/>
            <a:ext cx="10058400" cy="5176201"/>
          </a:xfrm>
          <a:prstGeom prst="rect">
            <a:avLst/>
          </a:prstGeom>
        </p:spPr>
      </p:pic>
    </p:spTree>
    <p:extLst>
      <p:ext uri="{BB962C8B-B14F-4D97-AF65-F5344CB8AC3E}">
        <p14:creationId xmlns:p14="http://schemas.microsoft.com/office/powerpoint/2010/main" val="793920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84687-AAB6-7690-28A1-BF710537B66A}"/>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9BC2596C-89A6-CBAC-9FFB-5759E434475A}"/>
              </a:ext>
            </a:extLst>
          </p:cNvPr>
          <p:cNvSpPr/>
          <p:nvPr/>
        </p:nvSpPr>
        <p:spPr>
          <a:xfrm>
            <a:off x="444818" y="349568"/>
            <a:ext cx="7582853" cy="397193"/>
          </a:xfrm>
          <a:prstGeom prst="rect">
            <a:avLst/>
          </a:prstGeom>
          <a:noFill/>
          <a:ln/>
        </p:spPr>
        <p:txBody>
          <a:bodyPr wrap="none" lIns="0" tIns="0" rIns="0" bIns="0" rtlCol="0" anchor="t"/>
          <a:lstStyle/>
          <a:p>
            <a:pPr marL="0" indent="0" algn="l">
              <a:lnSpc>
                <a:spcPts val="3100"/>
              </a:lnSpc>
              <a:buNone/>
            </a:pPr>
            <a:r>
              <a:rPr lang="en-US" sz="2500" b="1" dirty="0">
                <a:solidFill>
                  <a:srgbClr val="3B4540"/>
                </a:solidFill>
                <a:latin typeface="Fraunces Extra Bold" pitchFamily="34" charset="0"/>
                <a:ea typeface="Fraunces Extra Bold" pitchFamily="34" charset="-122"/>
                <a:cs typeface="Fraunces Extra Bold" pitchFamily="34" charset="-120"/>
              </a:rPr>
              <a:t>Behavioral Diagrams: Definition &amp; Consistency</a:t>
            </a:r>
            <a:endParaRPr lang="en-US" sz="2500" dirty="0"/>
          </a:p>
        </p:txBody>
      </p:sp>
      <p:sp>
        <p:nvSpPr>
          <p:cNvPr id="4" name="Text 2">
            <a:extLst>
              <a:ext uri="{FF2B5EF4-FFF2-40B4-BE49-F238E27FC236}">
                <a16:creationId xmlns:a16="http://schemas.microsoft.com/office/drawing/2014/main" id="{E2B08856-BDE4-92EF-95CF-8209E6EA1377}"/>
              </a:ext>
            </a:extLst>
          </p:cNvPr>
          <p:cNvSpPr/>
          <p:nvPr/>
        </p:nvSpPr>
        <p:spPr>
          <a:xfrm>
            <a:off x="444818" y="1026137"/>
            <a:ext cx="1588889"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State Diagram</a:t>
            </a:r>
            <a:endParaRPr lang="en-US" sz="1250" dirty="0"/>
          </a:p>
        </p:txBody>
      </p:sp>
      <p:sp>
        <p:nvSpPr>
          <p:cNvPr id="5" name="Text 3">
            <a:extLst>
              <a:ext uri="{FF2B5EF4-FFF2-40B4-BE49-F238E27FC236}">
                <a16:creationId xmlns:a16="http://schemas.microsoft.com/office/drawing/2014/main" id="{CD45CFA0-332F-9F1A-B638-C323FD1453F5}"/>
              </a:ext>
            </a:extLst>
          </p:cNvPr>
          <p:cNvSpPr/>
          <p:nvPr/>
        </p:nvSpPr>
        <p:spPr>
          <a:xfrm>
            <a:off x="444818" y="1351773"/>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Actors:</a:t>
            </a:r>
            <a:r>
              <a:rPr lang="en-US" sz="1000" dirty="0">
                <a:solidFill>
                  <a:srgbClr val="405449"/>
                </a:solidFill>
                <a:latin typeface="Nobile" pitchFamily="34" charset="0"/>
                <a:ea typeface="Nobile" pitchFamily="34" charset="-122"/>
                <a:cs typeface="Nobile" pitchFamily="34" charset="-120"/>
              </a:rPr>
              <a:t> Student, Admin.</a:t>
            </a:r>
            <a:endParaRPr lang="en-US" sz="1000" dirty="0"/>
          </a:p>
        </p:txBody>
      </p:sp>
      <p:sp>
        <p:nvSpPr>
          <p:cNvPr id="6" name="Text 4">
            <a:extLst>
              <a:ext uri="{FF2B5EF4-FFF2-40B4-BE49-F238E27FC236}">
                <a16:creationId xmlns:a16="http://schemas.microsoft.com/office/drawing/2014/main" id="{EEF1ED6A-C834-FD1C-8A48-25836EF50ED1}"/>
              </a:ext>
            </a:extLst>
          </p:cNvPr>
          <p:cNvSpPr/>
          <p:nvPr/>
        </p:nvSpPr>
        <p:spPr>
          <a:xfrm>
            <a:off x="444818" y="1599542"/>
            <a:ext cx="6715363" cy="406718"/>
          </a:xfrm>
          <a:prstGeom prst="rect">
            <a:avLst/>
          </a:prstGeom>
          <a:noFill/>
          <a:ln/>
        </p:spPr>
        <p:txBody>
          <a:bodyPr wrap="squar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Input/Output:</a:t>
            </a:r>
            <a:r>
              <a:rPr lang="en-US" sz="1000" dirty="0">
                <a:solidFill>
                  <a:srgbClr val="405449"/>
                </a:solidFill>
                <a:latin typeface="Nobile" pitchFamily="34" charset="0"/>
                <a:ea typeface="Nobile" pitchFamily="34" charset="-122"/>
                <a:cs typeface="Nobile" pitchFamily="34" charset="-120"/>
              </a:rPr>
              <a:t> Clearly defined for each use case (e.g., "Register for Event" has student input, system confirmation output).</a:t>
            </a:r>
            <a:endParaRPr lang="en-US" sz="1000" dirty="0"/>
          </a:p>
        </p:txBody>
      </p:sp>
      <p:sp>
        <p:nvSpPr>
          <p:cNvPr id="11" name="Text 8">
            <a:extLst>
              <a:ext uri="{FF2B5EF4-FFF2-40B4-BE49-F238E27FC236}">
                <a16:creationId xmlns:a16="http://schemas.microsoft.com/office/drawing/2014/main" id="{5C381B23-B392-0B8A-5E56-743CCFECD453}"/>
              </a:ext>
            </a:extLst>
          </p:cNvPr>
          <p:cNvSpPr/>
          <p:nvPr/>
        </p:nvSpPr>
        <p:spPr>
          <a:xfrm>
            <a:off x="7477839" y="8552021"/>
            <a:ext cx="2569845"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Activity &amp; State Chart Diagrams</a:t>
            </a:r>
            <a:endParaRPr lang="en-US" sz="1250" dirty="0"/>
          </a:p>
        </p:txBody>
      </p:sp>
      <p:sp>
        <p:nvSpPr>
          <p:cNvPr id="12" name="Text 9">
            <a:extLst>
              <a:ext uri="{FF2B5EF4-FFF2-40B4-BE49-F238E27FC236}">
                <a16:creationId xmlns:a16="http://schemas.microsoft.com/office/drawing/2014/main" id="{725D15CF-24A1-11BD-38F1-37A77283D8D6}"/>
              </a:ext>
            </a:extLst>
          </p:cNvPr>
          <p:cNvSpPr/>
          <p:nvPr/>
        </p:nvSpPr>
        <p:spPr>
          <a:xfrm>
            <a:off x="7477839" y="8877657"/>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Activity Diagrams:</a:t>
            </a:r>
            <a:r>
              <a:rPr lang="en-US" sz="1000" dirty="0">
                <a:solidFill>
                  <a:srgbClr val="405449"/>
                </a:solidFill>
                <a:latin typeface="Nobile" pitchFamily="34" charset="0"/>
                <a:ea typeface="Nobile" pitchFamily="34" charset="-122"/>
                <a:cs typeface="Nobile" pitchFamily="34" charset="-120"/>
              </a:rPr>
              <a:t> Illustrate workflows (e.g., "Event Creation Process").</a:t>
            </a:r>
            <a:endParaRPr lang="en-US" sz="1000" dirty="0"/>
          </a:p>
        </p:txBody>
      </p:sp>
      <p:sp>
        <p:nvSpPr>
          <p:cNvPr id="13" name="Text 10">
            <a:extLst>
              <a:ext uri="{FF2B5EF4-FFF2-40B4-BE49-F238E27FC236}">
                <a16:creationId xmlns:a16="http://schemas.microsoft.com/office/drawing/2014/main" id="{096021B8-DCA5-63AA-69F0-F61C3908B563}"/>
              </a:ext>
            </a:extLst>
          </p:cNvPr>
          <p:cNvSpPr/>
          <p:nvPr/>
        </p:nvSpPr>
        <p:spPr>
          <a:xfrm>
            <a:off x="7477839" y="9125426"/>
            <a:ext cx="6715363" cy="421958"/>
          </a:xfrm>
          <a:prstGeom prst="rect">
            <a:avLst/>
          </a:prstGeom>
          <a:noFill/>
          <a:ln/>
        </p:spPr>
        <p:txBody>
          <a:bodyPr wrap="squar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State Charts:</a:t>
            </a:r>
            <a:r>
              <a:rPr lang="en-US" sz="1000" dirty="0">
                <a:solidFill>
                  <a:srgbClr val="405449"/>
                </a:solidFill>
                <a:latin typeface="Nobile" pitchFamily="34" charset="0"/>
                <a:ea typeface="Nobile" pitchFamily="34" charset="-122"/>
                <a:cs typeface="Nobile" pitchFamily="34" charset="-120"/>
              </a:rPr>
              <a:t> Correctly model dynamic behavior of key entities (e.g., </a:t>
            </a:r>
            <a:r>
              <a:rPr lang="en-US" sz="1000" dirty="0">
                <a:solidFill>
                  <a:srgbClr val="405449"/>
                </a:solidFill>
                <a:highlight>
                  <a:srgbClr val="EDF2ED"/>
                </a:highlight>
                <a:latin typeface="Consolas" pitchFamily="34" charset="0"/>
                <a:ea typeface="Consolas" pitchFamily="34" charset="-122"/>
                <a:cs typeface="Consolas" pitchFamily="34" charset="-120"/>
              </a:rPr>
              <a:t>Event</a:t>
            </a:r>
            <a:r>
              <a:rPr lang="en-US" sz="1000" dirty="0">
                <a:solidFill>
                  <a:srgbClr val="405449"/>
                </a:solidFill>
                <a:latin typeface="Nobile" pitchFamily="34" charset="0"/>
                <a:ea typeface="Nobile" pitchFamily="34" charset="-122"/>
                <a:cs typeface="Nobile" pitchFamily="34" charset="-120"/>
              </a:rPr>
              <a:t> states: Planned &gt; Active &gt; Completed &gt; Archived).</a:t>
            </a:r>
            <a:endParaRPr lang="en-US" sz="1000" dirty="0"/>
          </a:p>
        </p:txBody>
      </p:sp>
      <p:pic>
        <p:nvPicPr>
          <p:cNvPr id="8" name="Picture 7">
            <a:extLst>
              <a:ext uri="{FF2B5EF4-FFF2-40B4-BE49-F238E27FC236}">
                <a16:creationId xmlns:a16="http://schemas.microsoft.com/office/drawing/2014/main" id="{9B074A24-7787-7FA7-7A44-2BDAD9155119}"/>
              </a:ext>
            </a:extLst>
          </p:cNvPr>
          <p:cNvPicPr>
            <a:picLocks noChangeAspect="1"/>
          </p:cNvPicPr>
          <p:nvPr/>
        </p:nvPicPr>
        <p:blipFill>
          <a:blip r:embed="rId3"/>
          <a:stretch>
            <a:fillRect/>
          </a:stretch>
        </p:blipFill>
        <p:spPr>
          <a:xfrm>
            <a:off x="3100039" y="1846628"/>
            <a:ext cx="7582853" cy="6178930"/>
          </a:xfrm>
          <a:prstGeom prst="rect">
            <a:avLst/>
          </a:prstGeom>
        </p:spPr>
      </p:pic>
    </p:spTree>
    <p:extLst>
      <p:ext uri="{BB962C8B-B14F-4D97-AF65-F5344CB8AC3E}">
        <p14:creationId xmlns:p14="http://schemas.microsoft.com/office/powerpoint/2010/main" val="29246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44818" y="349568"/>
            <a:ext cx="7582853" cy="397193"/>
          </a:xfrm>
          <a:prstGeom prst="rect">
            <a:avLst/>
          </a:prstGeom>
          <a:noFill/>
          <a:ln/>
        </p:spPr>
        <p:txBody>
          <a:bodyPr wrap="none" lIns="0" tIns="0" rIns="0" bIns="0" rtlCol="0" anchor="t"/>
          <a:lstStyle/>
          <a:p>
            <a:pPr marL="0" indent="0" algn="l">
              <a:lnSpc>
                <a:spcPts val="3100"/>
              </a:lnSpc>
              <a:buNone/>
            </a:pPr>
            <a:r>
              <a:rPr lang="en-US" sz="2500" b="1" dirty="0">
                <a:solidFill>
                  <a:srgbClr val="3B4540"/>
                </a:solidFill>
                <a:latin typeface="Fraunces Extra Bold" pitchFamily="34" charset="0"/>
                <a:ea typeface="Fraunces Extra Bold" pitchFamily="34" charset="-122"/>
                <a:cs typeface="Fraunces Extra Bold" pitchFamily="34" charset="-120"/>
              </a:rPr>
              <a:t>Data Flow Diagram</a:t>
            </a:r>
            <a:endParaRPr lang="en-US" sz="2500" dirty="0"/>
          </a:p>
        </p:txBody>
      </p:sp>
      <p:sp>
        <p:nvSpPr>
          <p:cNvPr id="7" name="Text 5"/>
          <p:cNvSpPr/>
          <p:nvPr/>
        </p:nvSpPr>
        <p:spPr>
          <a:xfrm>
            <a:off x="550696" y="1119701"/>
            <a:ext cx="1588889" cy="198596"/>
          </a:xfrm>
          <a:prstGeom prst="rect">
            <a:avLst/>
          </a:prstGeom>
          <a:noFill/>
          <a:ln/>
        </p:spPr>
        <p:txBody>
          <a:bodyPr wrap="none" lIns="0" tIns="0" rIns="0" bIns="0" rtlCol="0" anchor="t"/>
          <a:lstStyle/>
          <a:p>
            <a:pPr marL="0" indent="0" algn="l">
              <a:lnSpc>
                <a:spcPts val="1550"/>
              </a:lnSpc>
              <a:buNone/>
            </a:pPr>
            <a:r>
              <a:rPr lang="en-US" sz="1400" b="1" dirty="0">
                <a:solidFill>
                  <a:srgbClr val="438951"/>
                </a:solidFill>
                <a:latin typeface="Fraunces Extra Bold" pitchFamily="34" charset="0"/>
                <a:ea typeface="Fraunces Extra Bold" pitchFamily="34" charset="-122"/>
                <a:cs typeface="Fraunces Extra Bold" pitchFamily="34" charset="-120"/>
              </a:rPr>
              <a:t>DFD Level 0</a:t>
            </a:r>
            <a:endParaRPr lang="en-US" sz="1400" dirty="0"/>
          </a:p>
        </p:txBody>
      </p:sp>
      <p:sp>
        <p:nvSpPr>
          <p:cNvPr id="8" name="Text 6"/>
          <p:cNvSpPr/>
          <p:nvPr/>
        </p:nvSpPr>
        <p:spPr>
          <a:xfrm>
            <a:off x="550696" y="1445337"/>
            <a:ext cx="6715363" cy="218599"/>
          </a:xfrm>
          <a:prstGeom prst="rect">
            <a:avLst/>
          </a:prstGeom>
          <a:noFill/>
          <a:ln/>
        </p:spPr>
        <p:txBody>
          <a:bodyPr wrap="none" lIns="0" tIns="0" rIns="0" bIns="0" rtlCol="0" anchor="t"/>
          <a:lstStyle/>
          <a:p>
            <a:pPr marL="342900" indent="-342900">
              <a:lnSpc>
                <a:spcPts val="1600"/>
              </a:lnSpc>
              <a:buSzPct val="100000"/>
              <a:buChar char="•"/>
            </a:pPr>
            <a:r>
              <a:rPr lang="en-US" sz="1200" dirty="0">
                <a:latin typeface="Nobile" panose="020B0604020202020204" charset="0"/>
              </a:rPr>
              <a:t>The Context Diagram represents the highest level view of the </a:t>
            </a:r>
            <a:r>
              <a:rPr lang="en-US" sz="1200" dirty="0" err="1">
                <a:latin typeface="Nobile" panose="020B0604020202020204" charset="0"/>
              </a:rPr>
              <a:t>Sportify</a:t>
            </a:r>
            <a:r>
              <a:rPr lang="en-US" sz="1200" dirty="0">
                <a:latin typeface="Nobile" panose="020B0604020202020204" charset="0"/>
              </a:rPr>
              <a:t> Campus, showing the system as a single process interacting with external entities.</a:t>
            </a:r>
          </a:p>
        </p:txBody>
      </p:sp>
      <p:sp>
        <p:nvSpPr>
          <p:cNvPr id="9" name="Text 7"/>
          <p:cNvSpPr/>
          <p:nvPr/>
        </p:nvSpPr>
        <p:spPr>
          <a:xfrm>
            <a:off x="550696" y="1708346"/>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200" dirty="0">
                <a:solidFill>
                  <a:srgbClr val="405449"/>
                </a:solidFill>
                <a:latin typeface="Nobile" pitchFamily="34" charset="0"/>
                <a:ea typeface="Nobile" pitchFamily="34" charset="-122"/>
                <a:cs typeface="Nobile" pitchFamily="34" charset="-120"/>
              </a:rPr>
              <a:t>External Entities : 1) Student/User 2) Admin/Coordinator.</a:t>
            </a:r>
            <a:endParaRPr lang="en-US" sz="1200" dirty="0"/>
          </a:p>
        </p:txBody>
      </p:sp>
      <p:sp>
        <p:nvSpPr>
          <p:cNvPr id="11" name="Text 8"/>
          <p:cNvSpPr/>
          <p:nvPr/>
        </p:nvSpPr>
        <p:spPr>
          <a:xfrm>
            <a:off x="7477839" y="8552021"/>
            <a:ext cx="2569845"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Activity &amp; State Chart Diagrams</a:t>
            </a:r>
            <a:endParaRPr lang="en-US" sz="1250" dirty="0"/>
          </a:p>
        </p:txBody>
      </p:sp>
      <p:sp>
        <p:nvSpPr>
          <p:cNvPr id="12" name="Text 9"/>
          <p:cNvSpPr/>
          <p:nvPr/>
        </p:nvSpPr>
        <p:spPr>
          <a:xfrm>
            <a:off x="7477839" y="8877657"/>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Activity Diagrams:</a:t>
            </a:r>
            <a:r>
              <a:rPr lang="en-US" sz="1000" dirty="0">
                <a:solidFill>
                  <a:srgbClr val="405449"/>
                </a:solidFill>
                <a:latin typeface="Nobile" pitchFamily="34" charset="0"/>
                <a:ea typeface="Nobile" pitchFamily="34" charset="-122"/>
                <a:cs typeface="Nobile" pitchFamily="34" charset="-120"/>
              </a:rPr>
              <a:t> Illustrate workflows (e.g., "Event Creation Process").</a:t>
            </a:r>
            <a:endParaRPr lang="en-US" sz="1000" dirty="0"/>
          </a:p>
        </p:txBody>
      </p:sp>
      <p:sp>
        <p:nvSpPr>
          <p:cNvPr id="13" name="Text 10"/>
          <p:cNvSpPr/>
          <p:nvPr/>
        </p:nvSpPr>
        <p:spPr>
          <a:xfrm>
            <a:off x="7477839" y="9125426"/>
            <a:ext cx="6715363" cy="421958"/>
          </a:xfrm>
          <a:prstGeom prst="rect">
            <a:avLst/>
          </a:prstGeom>
          <a:noFill/>
          <a:ln/>
        </p:spPr>
        <p:txBody>
          <a:bodyPr wrap="squar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State Charts:</a:t>
            </a:r>
            <a:r>
              <a:rPr lang="en-US" sz="1000" dirty="0">
                <a:solidFill>
                  <a:srgbClr val="405449"/>
                </a:solidFill>
                <a:latin typeface="Nobile" pitchFamily="34" charset="0"/>
                <a:ea typeface="Nobile" pitchFamily="34" charset="-122"/>
                <a:cs typeface="Nobile" pitchFamily="34" charset="-120"/>
              </a:rPr>
              <a:t> Correctly model dynamic behavior of key entities (e.g., </a:t>
            </a:r>
            <a:r>
              <a:rPr lang="en-US" sz="1000" dirty="0">
                <a:solidFill>
                  <a:srgbClr val="405449"/>
                </a:solidFill>
                <a:highlight>
                  <a:srgbClr val="EDF2ED"/>
                </a:highlight>
                <a:latin typeface="Consolas" pitchFamily="34" charset="0"/>
                <a:ea typeface="Consolas" pitchFamily="34" charset="-122"/>
                <a:cs typeface="Consolas" pitchFamily="34" charset="-120"/>
              </a:rPr>
              <a:t>Event</a:t>
            </a:r>
            <a:r>
              <a:rPr lang="en-US" sz="1000" dirty="0">
                <a:solidFill>
                  <a:srgbClr val="405449"/>
                </a:solidFill>
                <a:latin typeface="Nobile" pitchFamily="34" charset="0"/>
                <a:ea typeface="Nobile" pitchFamily="34" charset="-122"/>
                <a:cs typeface="Nobile" pitchFamily="34" charset="-120"/>
              </a:rPr>
              <a:t> states: Planned &gt; Active &gt; Completed &gt; Archived).</a:t>
            </a:r>
            <a:endParaRPr lang="en-US" sz="1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894" y="2196108"/>
            <a:ext cx="9394257" cy="5680509"/>
          </a:xfrm>
          <a:prstGeom prst="rect">
            <a:avLst/>
          </a:prstGeom>
        </p:spPr>
      </p:pic>
    </p:spTree>
    <p:extLst>
      <p:ext uri="{BB962C8B-B14F-4D97-AF65-F5344CB8AC3E}">
        <p14:creationId xmlns:p14="http://schemas.microsoft.com/office/powerpoint/2010/main" val="3302193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44818" y="349568"/>
            <a:ext cx="7582853" cy="397193"/>
          </a:xfrm>
          <a:prstGeom prst="rect">
            <a:avLst/>
          </a:prstGeom>
          <a:noFill/>
          <a:ln/>
        </p:spPr>
        <p:txBody>
          <a:bodyPr wrap="none" lIns="0" tIns="0" rIns="0" bIns="0" rtlCol="0" anchor="t"/>
          <a:lstStyle/>
          <a:p>
            <a:pPr marL="0" indent="0" algn="l">
              <a:lnSpc>
                <a:spcPts val="3100"/>
              </a:lnSpc>
              <a:buNone/>
            </a:pPr>
            <a:r>
              <a:rPr lang="en-US" sz="2500" b="1" dirty="0">
                <a:solidFill>
                  <a:srgbClr val="3B4540"/>
                </a:solidFill>
                <a:latin typeface="Fraunces Extra Bold" pitchFamily="34" charset="0"/>
                <a:ea typeface="Fraunces Extra Bold" pitchFamily="34" charset="-122"/>
                <a:cs typeface="Fraunces Extra Bold" pitchFamily="34" charset="-120"/>
              </a:rPr>
              <a:t>Data Flow Diagram</a:t>
            </a:r>
            <a:endParaRPr lang="en-US" sz="2500" dirty="0"/>
          </a:p>
        </p:txBody>
      </p:sp>
      <p:sp>
        <p:nvSpPr>
          <p:cNvPr id="7" name="Text 5"/>
          <p:cNvSpPr/>
          <p:nvPr/>
        </p:nvSpPr>
        <p:spPr>
          <a:xfrm>
            <a:off x="550696" y="1119701"/>
            <a:ext cx="1588889" cy="198596"/>
          </a:xfrm>
          <a:prstGeom prst="rect">
            <a:avLst/>
          </a:prstGeom>
          <a:noFill/>
          <a:ln/>
        </p:spPr>
        <p:txBody>
          <a:bodyPr wrap="none" lIns="0" tIns="0" rIns="0" bIns="0" rtlCol="0" anchor="t"/>
          <a:lstStyle/>
          <a:p>
            <a:pPr marL="0" indent="0" algn="l">
              <a:lnSpc>
                <a:spcPts val="1550"/>
              </a:lnSpc>
              <a:buNone/>
            </a:pPr>
            <a:r>
              <a:rPr lang="en-US" sz="1400" b="1" dirty="0">
                <a:solidFill>
                  <a:srgbClr val="438951"/>
                </a:solidFill>
                <a:latin typeface="Fraunces Extra Bold" pitchFamily="34" charset="0"/>
                <a:ea typeface="Fraunces Extra Bold" pitchFamily="34" charset="-122"/>
                <a:cs typeface="Fraunces Extra Bold" pitchFamily="34" charset="-120"/>
              </a:rPr>
              <a:t>DFD Level 1</a:t>
            </a:r>
            <a:endParaRPr lang="en-US" sz="1400" dirty="0"/>
          </a:p>
        </p:txBody>
      </p:sp>
      <p:sp>
        <p:nvSpPr>
          <p:cNvPr id="8" name="Text 6"/>
          <p:cNvSpPr/>
          <p:nvPr/>
        </p:nvSpPr>
        <p:spPr>
          <a:xfrm>
            <a:off x="550696" y="1445337"/>
            <a:ext cx="7082138" cy="373838"/>
          </a:xfrm>
          <a:prstGeom prst="rect">
            <a:avLst/>
          </a:prstGeom>
          <a:noFill/>
          <a:ln/>
        </p:spPr>
        <p:txBody>
          <a:bodyPr wrap="none" lIns="0" tIns="0" rIns="0" bIns="0" rtlCol="0" anchor="t"/>
          <a:lstStyle/>
          <a:p>
            <a:pPr marL="342900" indent="-342900">
              <a:lnSpc>
                <a:spcPts val="1600"/>
              </a:lnSpc>
              <a:buSzPct val="100000"/>
              <a:buChar char="•"/>
            </a:pPr>
            <a:r>
              <a:rPr lang="en-US" sz="1200" dirty="0">
                <a:latin typeface="Nobile" panose="020B0604020202020204" charset="0"/>
              </a:rPr>
              <a:t>The Level 1 DFD decomposes the main system into primary functional processes, showing how data flows between major system </a:t>
            </a:r>
          </a:p>
          <a:p>
            <a:pPr>
              <a:lnSpc>
                <a:spcPts val="1600"/>
              </a:lnSpc>
              <a:buSzPct val="100000"/>
            </a:pPr>
            <a:r>
              <a:rPr lang="en-US" sz="1200" dirty="0">
                <a:latin typeface="Nobile" panose="020B0604020202020204" charset="0"/>
              </a:rPr>
              <a:t>         components and data stores.</a:t>
            </a:r>
          </a:p>
        </p:txBody>
      </p:sp>
      <p:sp>
        <p:nvSpPr>
          <p:cNvPr id="9" name="Text 7"/>
          <p:cNvSpPr/>
          <p:nvPr/>
        </p:nvSpPr>
        <p:spPr>
          <a:xfrm>
            <a:off x="550696" y="1708346"/>
            <a:ext cx="6715363" cy="203359"/>
          </a:xfrm>
          <a:prstGeom prst="rect">
            <a:avLst/>
          </a:prstGeom>
          <a:noFill/>
          <a:ln/>
        </p:spPr>
        <p:txBody>
          <a:bodyPr wrap="none" lIns="0" tIns="0" rIns="0" bIns="0" rtlCol="0" anchor="t"/>
          <a:lstStyle/>
          <a:p>
            <a:pPr algn="l">
              <a:lnSpc>
                <a:spcPts val="1600"/>
              </a:lnSpc>
              <a:buSzPct val="100000"/>
            </a:pPr>
            <a:endParaRPr lang="en-US" sz="1200" dirty="0"/>
          </a:p>
        </p:txBody>
      </p:sp>
      <p:sp>
        <p:nvSpPr>
          <p:cNvPr id="11" name="Text 8"/>
          <p:cNvSpPr/>
          <p:nvPr/>
        </p:nvSpPr>
        <p:spPr>
          <a:xfrm>
            <a:off x="7477839" y="8552021"/>
            <a:ext cx="2569845"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Activity &amp; State Chart Diagrams</a:t>
            </a:r>
            <a:endParaRPr lang="en-US" sz="1250" dirty="0"/>
          </a:p>
        </p:txBody>
      </p:sp>
      <p:sp>
        <p:nvSpPr>
          <p:cNvPr id="12" name="Text 9"/>
          <p:cNvSpPr/>
          <p:nvPr/>
        </p:nvSpPr>
        <p:spPr>
          <a:xfrm>
            <a:off x="7477839" y="8877657"/>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Activity Diagrams:</a:t>
            </a:r>
            <a:r>
              <a:rPr lang="en-US" sz="1000" dirty="0">
                <a:solidFill>
                  <a:srgbClr val="405449"/>
                </a:solidFill>
                <a:latin typeface="Nobile" pitchFamily="34" charset="0"/>
                <a:ea typeface="Nobile" pitchFamily="34" charset="-122"/>
                <a:cs typeface="Nobile" pitchFamily="34" charset="-120"/>
              </a:rPr>
              <a:t> Illustrate workflows (e.g., "Event Creation Process").</a:t>
            </a:r>
            <a:endParaRPr lang="en-US" sz="1000" dirty="0"/>
          </a:p>
        </p:txBody>
      </p:sp>
      <p:sp>
        <p:nvSpPr>
          <p:cNvPr id="13" name="Text 10"/>
          <p:cNvSpPr/>
          <p:nvPr/>
        </p:nvSpPr>
        <p:spPr>
          <a:xfrm>
            <a:off x="7477839" y="9125426"/>
            <a:ext cx="6715363" cy="421958"/>
          </a:xfrm>
          <a:prstGeom prst="rect">
            <a:avLst/>
          </a:prstGeom>
          <a:noFill/>
          <a:ln/>
        </p:spPr>
        <p:txBody>
          <a:bodyPr wrap="squar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State Charts:</a:t>
            </a:r>
            <a:r>
              <a:rPr lang="en-US" sz="1000" dirty="0">
                <a:solidFill>
                  <a:srgbClr val="405449"/>
                </a:solidFill>
                <a:latin typeface="Nobile" pitchFamily="34" charset="0"/>
                <a:ea typeface="Nobile" pitchFamily="34" charset="-122"/>
                <a:cs typeface="Nobile" pitchFamily="34" charset="-120"/>
              </a:rPr>
              <a:t> Correctly model dynamic behavior of key entities (e.g., </a:t>
            </a:r>
            <a:r>
              <a:rPr lang="en-US" sz="1000" dirty="0">
                <a:solidFill>
                  <a:srgbClr val="405449"/>
                </a:solidFill>
                <a:highlight>
                  <a:srgbClr val="EDF2ED"/>
                </a:highlight>
                <a:latin typeface="Consolas" pitchFamily="34" charset="0"/>
                <a:ea typeface="Consolas" pitchFamily="34" charset="-122"/>
                <a:cs typeface="Consolas" pitchFamily="34" charset="-120"/>
              </a:rPr>
              <a:t>Event</a:t>
            </a:r>
            <a:r>
              <a:rPr lang="en-US" sz="1000" dirty="0">
                <a:solidFill>
                  <a:srgbClr val="405449"/>
                </a:solidFill>
                <a:latin typeface="Nobile" pitchFamily="34" charset="0"/>
                <a:ea typeface="Nobile" pitchFamily="34" charset="-122"/>
                <a:cs typeface="Nobile" pitchFamily="34" charset="-120"/>
              </a:rPr>
              <a:t> states: Planned &gt; Active &gt; Completed &gt; Archived).</a:t>
            </a:r>
            <a:endParaRPr lang="en-US" sz="1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750" y="1911705"/>
            <a:ext cx="10058400" cy="5952135"/>
          </a:xfrm>
          <a:prstGeom prst="rect">
            <a:avLst/>
          </a:prstGeom>
        </p:spPr>
      </p:pic>
    </p:spTree>
    <p:extLst>
      <p:ext uri="{BB962C8B-B14F-4D97-AF65-F5344CB8AC3E}">
        <p14:creationId xmlns:p14="http://schemas.microsoft.com/office/powerpoint/2010/main" val="523046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44818" y="349568"/>
            <a:ext cx="7582853" cy="397193"/>
          </a:xfrm>
          <a:prstGeom prst="rect">
            <a:avLst/>
          </a:prstGeom>
          <a:noFill/>
          <a:ln/>
        </p:spPr>
        <p:txBody>
          <a:bodyPr wrap="none" lIns="0" tIns="0" rIns="0" bIns="0" rtlCol="0" anchor="t"/>
          <a:lstStyle/>
          <a:p>
            <a:pPr marL="0" indent="0" algn="l">
              <a:lnSpc>
                <a:spcPts val="3100"/>
              </a:lnSpc>
              <a:buNone/>
            </a:pPr>
            <a:r>
              <a:rPr lang="en-US" sz="2500" b="1" dirty="0">
                <a:solidFill>
                  <a:srgbClr val="3B4540"/>
                </a:solidFill>
                <a:latin typeface="Fraunces Extra Bold" pitchFamily="34" charset="0"/>
                <a:ea typeface="Fraunces Extra Bold" pitchFamily="34" charset="-122"/>
                <a:cs typeface="Fraunces Extra Bold" pitchFamily="34" charset="-120"/>
              </a:rPr>
              <a:t>Data Flow Diagram</a:t>
            </a:r>
            <a:endParaRPr lang="en-US" sz="2500" dirty="0"/>
          </a:p>
        </p:txBody>
      </p:sp>
      <p:sp>
        <p:nvSpPr>
          <p:cNvPr id="7" name="Text 5"/>
          <p:cNvSpPr/>
          <p:nvPr/>
        </p:nvSpPr>
        <p:spPr>
          <a:xfrm>
            <a:off x="550696" y="1119701"/>
            <a:ext cx="1588889" cy="198596"/>
          </a:xfrm>
          <a:prstGeom prst="rect">
            <a:avLst/>
          </a:prstGeom>
          <a:noFill/>
          <a:ln/>
        </p:spPr>
        <p:txBody>
          <a:bodyPr wrap="none" lIns="0" tIns="0" rIns="0" bIns="0" rtlCol="0" anchor="t"/>
          <a:lstStyle/>
          <a:p>
            <a:pPr marL="0" indent="0" algn="l">
              <a:lnSpc>
                <a:spcPts val="1550"/>
              </a:lnSpc>
              <a:buNone/>
            </a:pPr>
            <a:r>
              <a:rPr lang="en-US" sz="1400" b="1" dirty="0">
                <a:solidFill>
                  <a:srgbClr val="438951"/>
                </a:solidFill>
                <a:latin typeface="Fraunces Extra Bold" pitchFamily="34" charset="0"/>
                <a:ea typeface="Fraunces Extra Bold" pitchFamily="34" charset="-122"/>
                <a:cs typeface="Fraunces Extra Bold" pitchFamily="34" charset="-120"/>
              </a:rPr>
              <a:t>DFD Level 2</a:t>
            </a:r>
            <a:endParaRPr lang="en-US" sz="1400" dirty="0"/>
          </a:p>
        </p:txBody>
      </p:sp>
      <p:sp>
        <p:nvSpPr>
          <p:cNvPr id="8" name="Text 6"/>
          <p:cNvSpPr/>
          <p:nvPr/>
        </p:nvSpPr>
        <p:spPr>
          <a:xfrm>
            <a:off x="550696" y="1445337"/>
            <a:ext cx="7082138" cy="373838"/>
          </a:xfrm>
          <a:prstGeom prst="rect">
            <a:avLst/>
          </a:prstGeom>
          <a:noFill/>
          <a:ln/>
        </p:spPr>
        <p:txBody>
          <a:bodyPr wrap="none" lIns="0" tIns="0" rIns="0" bIns="0" rtlCol="0" anchor="t"/>
          <a:lstStyle/>
          <a:p>
            <a:pPr marL="342900" indent="-342900">
              <a:lnSpc>
                <a:spcPts val="1600"/>
              </a:lnSpc>
              <a:buSzPct val="100000"/>
              <a:buChar char="•"/>
            </a:pPr>
            <a:r>
              <a:rPr lang="en-US" sz="1200" dirty="0">
                <a:latin typeface="Nobile" panose="020B0604020202020204" charset="0"/>
              </a:rPr>
              <a:t>The Level 2 DFD provides detailed decomposition of Level 1 processes, showing internal sub-processes and their specific data transformations.</a:t>
            </a:r>
          </a:p>
        </p:txBody>
      </p:sp>
      <p:sp>
        <p:nvSpPr>
          <p:cNvPr id="9" name="Text 7"/>
          <p:cNvSpPr/>
          <p:nvPr/>
        </p:nvSpPr>
        <p:spPr>
          <a:xfrm>
            <a:off x="550696" y="1708346"/>
            <a:ext cx="6715363" cy="203359"/>
          </a:xfrm>
          <a:prstGeom prst="rect">
            <a:avLst/>
          </a:prstGeom>
          <a:noFill/>
          <a:ln/>
        </p:spPr>
        <p:txBody>
          <a:bodyPr wrap="none" lIns="0" tIns="0" rIns="0" bIns="0" rtlCol="0" anchor="t"/>
          <a:lstStyle/>
          <a:p>
            <a:pPr algn="l">
              <a:lnSpc>
                <a:spcPts val="1600"/>
              </a:lnSpc>
              <a:buSzPct val="100000"/>
            </a:pPr>
            <a:endParaRPr lang="en-US" sz="1200" dirty="0"/>
          </a:p>
        </p:txBody>
      </p:sp>
      <p:sp>
        <p:nvSpPr>
          <p:cNvPr id="11" name="Text 8"/>
          <p:cNvSpPr/>
          <p:nvPr/>
        </p:nvSpPr>
        <p:spPr>
          <a:xfrm>
            <a:off x="7477839" y="8552021"/>
            <a:ext cx="2569845" cy="198596"/>
          </a:xfrm>
          <a:prstGeom prst="rect">
            <a:avLst/>
          </a:prstGeom>
          <a:noFill/>
          <a:ln/>
        </p:spPr>
        <p:txBody>
          <a:bodyPr wrap="none" lIns="0" tIns="0" rIns="0" bIns="0" rtlCol="0" anchor="t"/>
          <a:lstStyle/>
          <a:p>
            <a:pPr marL="0" indent="0" algn="l">
              <a:lnSpc>
                <a:spcPts val="1550"/>
              </a:lnSpc>
              <a:buNone/>
            </a:pPr>
            <a:r>
              <a:rPr lang="en-US" sz="1250" b="1" dirty="0">
                <a:solidFill>
                  <a:srgbClr val="438951"/>
                </a:solidFill>
                <a:latin typeface="Fraunces Extra Bold" pitchFamily="34" charset="0"/>
                <a:ea typeface="Fraunces Extra Bold" pitchFamily="34" charset="-122"/>
                <a:cs typeface="Fraunces Extra Bold" pitchFamily="34" charset="-120"/>
              </a:rPr>
              <a:t>Activity &amp; State Chart Diagrams</a:t>
            </a:r>
            <a:endParaRPr lang="en-US" sz="1250" dirty="0"/>
          </a:p>
        </p:txBody>
      </p:sp>
      <p:sp>
        <p:nvSpPr>
          <p:cNvPr id="12" name="Text 9"/>
          <p:cNvSpPr/>
          <p:nvPr/>
        </p:nvSpPr>
        <p:spPr>
          <a:xfrm>
            <a:off x="7477839" y="8877657"/>
            <a:ext cx="6715363" cy="203359"/>
          </a:xfrm>
          <a:prstGeom prst="rect">
            <a:avLst/>
          </a:prstGeom>
          <a:noFill/>
          <a:ln/>
        </p:spPr>
        <p:txBody>
          <a:bodyPr wrap="non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Activity Diagrams:</a:t>
            </a:r>
            <a:r>
              <a:rPr lang="en-US" sz="1000" dirty="0">
                <a:solidFill>
                  <a:srgbClr val="405449"/>
                </a:solidFill>
                <a:latin typeface="Nobile" pitchFamily="34" charset="0"/>
                <a:ea typeface="Nobile" pitchFamily="34" charset="-122"/>
                <a:cs typeface="Nobile" pitchFamily="34" charset="-120"/>
              </a:rPr>
              <a:t> Illustrate workflows (e.g., "Event Creation Process").</a:t>
            </a:r>
            <a:endParaRPr lang="en-US" sz="1000" dirty="0"/>
          </a:p>
        </p:txBody>
      </p:sp>
      <p:sp>
        <p:nvSpPr>
          <p:cNvPr id="13" name="Text 10"/>
          <p:cNvSpPr/>
          <p:nvPr/>
        </p:nvSpPr>
        <p:spPr>
          <a:xfrm>
            <a:off x="7477839" y="9125426"/>
            <a:ext cx="6715363" cy="421958"/>
          </a:xfrm>
          <a:prstGeom prst="rect">
            <a:avLst/>
          </a:prstGeom>
          <a:noFill/>
          <a:ln/>
        </p:spPr>
        <p:txBody>
          <a:bodyPr wrap="square" lIns="0" tIns="0" rIns="0" bIns="0" rtlCol="0" anchor="t"/>
          <a:lstStyle/>
          <a:p>
            <a:pPr marL="342900" indent="-342900" algn="l">
              <a:lnSpc>
                <a:spcPts val="1600"/>
              </a:lnSpc>
              <a:buSzPct val="100000"/>
              <a:buChar char="•"/>
            </a:pPr>
            <a:r>
              <a:rPr lang="en-US" sz="1000" b="1" dirty="0">
                <a:solidFill>
                  <a:srgbClr val="405449"/>
                </a:solidFill>
                <a:latin typeface="Nobile" pitchFamily="34" charset="0"/>
                <a:ea typeface="Nobile" pitchFamily="34" charset="-122"/>
                <a:cs typeface="Nobile" pitchFamily="34" charset="-120"/>
              </a:rPr>
              <a:t>State Charts:</a:t>
            </a:r>
            <a:r>
              <a:rPr lang="en-US" sz="1000" dirty="0">
                <a:solidFill>
                  <a:srgbClr val="405449"/>
                </a:solidFill>
                <a:latin typeface="Nobile" pitchFamily="34" charset="0"/>
                <a:ea typeface="Nobile" pitchFamily="34" charset="-122"/>
                <a:cs typeface="Nobile" pitchFamily="34" charset="-120"/>
              </a:rPr>
              <a:t> Correctly model dynamic behavior of key entities (e.g., </a:t>
            </a:r>
            <a:r>
              <a:rPr lang="en-US" sz="1000" dirty="0">
                <a:solidFill>
                  <a:srgbClr val="405449"/>
                </a:solidFill>
                <a:highlight>
                  <a:srgbClr val="EDF2ED"/>
                </a:highlight>
                <a:latin typeface="Consolas" pitchFamily="34" charset="0"/>
                <a:ea typeface="Consolas" pitchFamily="34" charset="-122"/>
                <a:cs typeface="Consolas" pitchFamily="34" charset="-120"/>
              </a:rPr>
              <a:t>Event</a:t>
            </a:r>
            <a:r>
              <a:rPr lang="en-US" sz="1000" dirty="0">
                <a:solidFill>
                  <a:srgbClr val="405449"/>
                </a:solidFill>
                <a:latin typeface="Nobile" pitchFamily="34" charset="0"/>
                <a:ea typeface="Nobile" pitchFamily="34" charset="-122"/>
                <a:cs typeface="Nobile" pitchFamily="34" charset="-120"/>
              </a:rPr>
              <a:t> states: Planned &gt; Active &gt; Completed &gt; Archived).</a:t>
            </a:r>
            <a:endParaRPr lang="en-US" sz="1000" dirty="0"/>
          </a:p>
        </p:txBody>
      </p:sp>
      <p:pic>
        <p:nvPicPr>
          <p:cNvPr id="5" name="Picture 4">
            <a:extLst>
              <a:ext uri="{FF2B5EF4-FFF2-40B4-BE49-F238E27FC236}">
                <a16:creationId xmlns:a16="http://schemas.microsoft.com/office/drawing/2014/main" id="{55831F79-B396-5B36-E69F-98D0AB90380A}"/>
              </a:ext>
            </a:extLst>
          </p:cNvPr>
          <p:cNvPicPr>
            <a:picLocks noChangeAspect="1"/>
          </p:cNvPicPr>
          <p:nvPr/>
        </p:nvPicPr>
        <p:blipFill>
          <a:blip r:embed="rId3"/>
          <a:stretch>
            <a:fillRect/>
          </a:stretch>
        </p:blipFill>
        <p:spPr>
          <a:xfrm>
            <a:off x="1865162" y="1863585"/>
            <a:ext cx="8970358" cy="5952439"/>
          </a:xfrm>
          <a:prstGeom prst="rect">
            <a:avLst/>
          </a:prstGeom>
        </p:spPr>
      </p:pic>
    </p:spTree>
    <p:extLst>
      <p:ext uri="{BB962C8B-B14F-4D97-AF65-F5344CB8AC3E}">
        <p14:creationId xmlns:p14="http://schemas.microsoft.com/office/powerpoint/2010/main" val="779830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90205" y="304072"/>
            <a:ext cx="11746111" cy="616268"/>
          </a:xfrm>
          <a:prstGeom prst="rect">
            <a:avLst/>
          </a:prstGeom>
          <a:noFill/>
          <a:ln/>
        </p:spPr>
        <p:txBody>
          <a:bodyPr wrap="none" lIns="0" tIns="0" rIns="0" bIns="0" rtlCol="0" anchor="t"/>
          <a:lstStyle/>
          <a:p>
            <a:pPr marL="0" indent="0" algn="l">
              <a:lnSpc>
                <a:spcPts val="4850"/>
              </a:lnSpc>
              <a:buNone/>
            </a:pPr>
            <a:r>
              <a:rPr lang="en-US" sz="3850" b="1" dirty="0">
                <a:solidFill>
                  <a:srgbClr val="3B4540"/>
                </a:solidFill>
                <a:latin typeface="Fraunces Extra Bold" pitchFamily="34" charset="0"/>
                <a:ea typeface="Fraunces Extra Bold" pitchFamily="34" charset="-122"/>
                <a:cs typeface="Fraunces Extra Bold" pitchFamily="34" charset="-120"/>
              </a:rPr>
              <a:t>Problem Statement Categorization &amp; Targeting</a:t>
            </a:r>
            <a:endParaRPr lang="en-US" sz="3850" dirty="0"/>
          </a:p>
        </p:txBody>
      </p:sp>
      <p:sp>
        <p:nvSpPr>
          <p:cNvPr id="9" name="Text 5"/>
          <p:cNvSpPr/>
          <p:nvPr/>
        </p:nvSpPr>
        <p:spPr>
          <a:xfrm>
            <a:off x="690205" y="1288922"/>
            <a:ext cx="11044595" cy="5914518"/>
          </a:xfrm>
          <a:prstGeom prst="rect">
            <a:avLst/>
          </a:prstGeom>
          <a:noFill/>
          <a:ln/>
        </p:spPr>
        <p:txBody>
          <a:bodyPr wrap="square" lIns="0" tIns="0" rIns="0" bIns="0" rtlCol="0" anchor="t"/>
          <a:lstStyle/>
          <a:p>
            <a:pPr algn="just">
              <a:lnSpc>
                <a:spcPts val="2450"/>
              </a:lnSpc>
            </a:pPr>
            <a:r>
              <a:rPr lang="en-US" sz="1600" dirty="0">
                <a:solidFill>
                  <a:srgbClr val="333F70"/>
                </a:solidFill>
                <a:latin typeface="Open Sans" panose="020B0606030504020204" pitchFamily="34" charset="0"/>
                <a:ea typeface="Open Sans" panose="020B0606030504020204" pitchFamily="34" charset="0"/>
                <a:cs typeface="Open Sans" panose="020B0606030504020204" pitchFamily="34" charset="0"/>
              </a:rPr>
              <a:t>Managing sports events in colleges is often done manually or through scattered digital tools, leading to inefficiencies in event scheduling, team registrations, result tracking, and communication. Students and organizers face challenges in coordinating multiple sports, generating certificates, and maintaining transparent leaderboards. The lack of an integrated system results in delays, data mismanagement, and poor engagement.</a:t>
            </a:r>
          </a:p>
          <a:p>
            <a:pPr algn="just">
              <a:lnSpc>
                <a:spcPts val="2450"/>
              </a:lnSpc>
            </a:pPr>
            <a:br>
              <a:rPr lang="en-US" sz="1600" dirty="0">
                <a:solidFill>
                  <a:srgbClr val="333F70"/>
                </a:solidFill>
                <a:latin typeface="Open Sans" panose="020B0606030504020204" pitchFamily="34" charset="0"/>
                <a:ea typeface="Open Sans" panose="020B0606030504020204" pitchFamily="34" charset="0"/>
                <a:cs typeface="Open Sans" panose="020B0606030504020204" pitchFamily="34" charset="0"/>
              </a:rPr>
            </a:br>
            <a:r>
              <a:rPr lang="en-US" sz="1600" dirty="0">
                <a:solidFill>
                  <a:srgbClr val="333F70"/>
                </a:solidFill>
                <a:latin typeface="Open Sans" panose="020B0606030504020204" pitchFamily="34" charset="0"/>
                <a:ea typeface="Open Sans" panose="020B0606030504020204" pitchFamily="34" charset="0"/>
                <a:cs typeface="Open Sans" panose="020B0606030504020204" pitchFamily="34" charset="0"/>
              </a:rPr>
              <a:t>Sportify Campus aims to solve these issues by providing a centralized web-based platform that automates event management, scheduling, slot formation, result updates, and communication—ensuring smooth, transparent, and efficient organization of college sports activities.</a:t>
            </a:r>
            <a:endParaRPr lang="en-US" sz="1550" dirty="0">
              <a:solidFill>
                <a:srgbClr val="333F70"/>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169920" y="3847893"/>
            <a:ext cx="4072295" cy="508992"/>
          </a:xfrm>
          <a:prstGeom prst="rect">
            <a:avLst/>
          </a:prstGeom>
          <a:noFill/>
          <a:ln/>
        </p:spPr>
        <p:txBody>
          <a:bodyPr wrap="none" lIns="0" tIns="0" rIns="0" bIns="0" rtlCol="0" anchor="t"/>
          <a:lstStyle/>
          <a:p>
            <a:pPr marL="0" indent="0" algn="l">
              <a:lnSpc>
                <a:spcPts val="4000"/>
              </a:lnSpc>
              <a:buNone/>
            </a:pPr>
            <a:r>
              <a:rPr lang="en-US" sz="6600" b="1" dirty="0">
                <a:solidFill>
                  <a:srgbClr val="3B4540"/>
                </a:solidFill>
                <a:latin typeface="Fraunces Extra Bold" pitchFamily="34" charset="0"/>
                <a:ea typeface="Fraunces Extra Bold" pitchFamily="34" charset="-122"/>
                <a:cs typeface="Fraunces Extra Bold" pitchFamily="34" charset="-120"/>
              </a:rPr>
              <a:t>THANK  YOU</a:t>
            </a:r>
            <a:endParaRPr lang="en-US" sz="6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4630400" cy="82296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D6F5EE"/>
            </a:solidFill>
          </p:spPr>
          <p:txBody>
            <a:bodyPr/>
            <a:lstStyle/>
            <a:p>
              <a:endParaRPr lang="en-IN" sz="1440"/>
            </a:p>
          </p:txBody>
        </p:sp>
      </p:grpSp>
      <p:grpSp>
        <p:nvGrpSpPr>
          <p:cNvPr id="4" name="Group 4"/>
          <p:cNvGrpSpPr/>
          <p:nvPr/>
        </p:nvGrpSpPr>
        <p:grpSpPr>
          <a:xfrm>
            <a:off x="0" y="0"/>
            <a:ext cx="14630400" cy="82296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IN" sz="1440"/>
            </a:p>
          </p:txBody>
        </p:sp>
      </p:grpSp>
      <p:sp>
        <p:nvSpPr>
          <p:cNvPr id="6" name="TextBox 6"/>
          <p:cNvSpPr txBox="1"/>
          <p:nvPr/>
        </p:nvSpPr>
        <p:spPr>
          <a:xfrm>
            <a:off x="783669" y="578406"/>
            <a:ext cx="5038249" cy="614655"/>
          </a:xfrm>
          <a:prstGeom prst="rect">
            <a:avLst/>
          </a:prstGeom>
        </p:spPr>
        <p:txBody>
          <a:bodyPr lIns="0" tIns="0" rIns="0" bIns="0" rtlCol="0" anchor="t">
            <a:spAutoFit/>
          </a:bodyPr>
          <a:lstStyle/>
          <a:p>
            <a:pPr>
              <a:lnSpc>
                <a:spcPts val="4950"/>
              </a:lnSpc>
            </a:pPr>
            <a:r>
              <a:rPr lang="en-US" sz="3950" b="1">
                <a:solidFill>
                  <a:srgbClr val="333F70"/>
                </a:solidFill>
                <a:latin typeface="Arimo Bold"/>
                <a:ea typeface="Arimo Bold"/>
                <a:cs typeface="Arimo Bold"/>
                <a:sym typeface="Arimo Bold"/>
              </a:rPr>
              <a:t>Objectives</a:t>
            </a:r>
          </a:p>
        </p:txBody>
      </p:sp>
      <p:grpSp>
        <p:nvGrpSpPr>
          <p:cNvPr id="7" name="Group 7"/>
          <p:cNvGrpSpPr/>
          <p:nvPr/>
        </p:nvGrpSpPr>
        <p:grpSpPr>
          <a:xfrm>
            <a:off x="779860" y="1645563"/>
            <a:ext cx="461010" cy="461010"/>
            <a:chOff x="0" y="0"/>
            <a:chExt cx="768350" cy="768350"/>
          </a:xfrm>
        </p:grpSpPr>
        <p:sp>
          <p:nvSpPr>
            <p:cNvPr id="8" name="Freeform 8"/>
            <p:cNvSpPr/>
            <p:nvPr/>
          </p:nvSpPr>
          <p:spPr>
            <a:xfrm>
              <a:off x="6350" y="6350"/>
              <a:ext cx="755650" cy="755650"/>
            </a:xfrm>
            <a:custGeom>
              <a:avLst/>
              <a:gdLst/>
              <a:ahLst/>
              <a:cxnLst/>
              <a:rect l="l" t="t" r="r" b="b"/>
              <a:pathLst>
                <a:path w="755650" h="755650">
                  <a:moveTo>
                    <a:pt x="0" y="141097"/>
                  </a:moveTo>
                  <a:cubicBezTo>
                    <a:pt x="0" y="63119"/>
                    <a:pt x="63119" y="0"/>
                    <a:pt x="141097" y="0"/>
                  </a:cubicBezTo>
                  <a:lnTo>
                    <a:pt x="614553" y="0"/>
                  </a:lnTo>
                  <a:cubicBezTo>
                    <a:pt x="692531" y="0"/>
                    <a:pt x="755650" y="63119"/>
                    <a:pt x="755650" y="141097"/>
                  </a:cubicBezTo>
                  <a:lnTo>
                    <a:pt x="755650" y="614553"/>
                  </a:lnTo>
                  <a:cubicBezTo>
                    <a:pt x="755650" y="692531"/>
                    <a:pt x="692531" y="755650"/>
                    <a:pt x="614553" y="755650"/>
                  </a:cubicBezTo>
                  <a:lnTo>
                    <a:pt x="141097" y="755650"/>
                  </a:lnTo>
                  <a:cubicBezTo>
                    <a:pt x="63119" y="755650"/>
                    <a:pt x="0" y="692531"/>
                    <a:pt x="0" y="614553"/>
                  </a:cubicBezTo>
                  <a:close/>
                </a:path>
              </a:pathLst>
            </a:custGeom>
            <a:solidFill>
              <a:srgbClr val="D6F5EE"/>
            </a:solidFill>
          </p:spPr>
          <p:txBody>
            <a:bodyPr/>
            <a:lstStyle/>
            <a:p>
              <a:endParaRPr lang="en-IN" sz="1440"/>
            </a:p>
          </p:txBody>
        </p:sp>
        <p:sp>
          <p:nvSpPr>
            <p:cNvPr id="9" name="Freeform 9"/>
            <p:cNvSpPr/>
            <p:nvPr/>
          </p:nvSpPr>
          <p:spPr>
            <a:xfrm>
              <a:off x="0" y="0"/>
              <a:ext cx="768350" cy="768350"/>
            </a:xfrm>
            <a:custGeom>
              <a:avLst/>
              <a:gdLst/>
              <a:ahLst/>
              <a:cxnLst/>
              <a:rect l="l" t="t" r="r" b="b"/>
              <a:pathLst>
                <a:path w="768350" h="768350">
                  <a:moveTo>
                    <a:pt x="0" y="147447"/>
                  </a:moveTo>
                  <a:cubicBezTo>
                    <a:pt x="0" y="66040"/>
                    <a:pt x="66040" y="0"/>
                    <a:pt x="147447" y="0"/>
                  </a:cubicBezTo>
                  <a:lnTo>
                    <a:pt x="620903" y="0"/>
                  </a:lnTo>
                  <a:lnTo>
                    <a:pt x="620903" y="6350"/>
                  </a:lnTo>
                  <a:lnTo>
                    <a:pt x="620903" y="0"/>
                  </a:lnTo>
                  <a:cubicBezTo>
                    <a:pt x="702310" y="0"/>
                    <a:pt x="768350" y="66040"/>
                    <a:pt x="768350" y="147447"/>
                  </a:cubicBezTo>
                  <a:lnTo>
                    <a:pt x="762000" y="147447"/>
                  </a:lnTo>
                  <a:lnTo>
                    <a:pt x="768350" y="147447"/>
                  </a:lnTo>
                  <a:lnTo>
                    <a:pt x="768350" y="620903"/>
                  </a:lnTo>
                  <a:lnTo>
                    <a:pt x="762000" y="620903"/>
                  </a:lnTo>
                  <a:lnTo>
                    <a:pt x="768350" y="620903"/>
                  </a:lnTo>
                  <a:cubicBezTo>
                    <a:pt x="768350" y="702310"/>
                    <a:pt x="702310" y="768350"/>
                    <a:pt x="620903" y="768350"/>
                  </a:cubicBezTo>
                  <a:lnTo>
                    <a:pt x="620903" y="762000"/>
                  </a:lnTo>
                  <a:lnTo>
                    <a:pt x="620903" y="768350"/>
                  </a:lnTo>
                  <a:lnTo>
                    <a:pt x="147447" y="768350"/>
                  </a:lnTo>
                  <a:lnTo>
                    <a:pt x="147447" y="762000"/>
                  </a:lnTo>
                  <a:lnTo>
                    <a:pt x="147447" y="768350"/>
                  </a:lnTo>
                  <a:cubicBezTo>
                    <a:pt x="66040" y="768350"/>
                    <a:pt x="0" y="702310"/>
                    <a:pt x="0" y="620903"/>
                  </a:cubicBezTo>
                  <a:lnTo>
                    <a:pt x="0" y="147447"/>
                  </a:lnTo>
                  <a:lnTo>
                    <a:pt x="6350" y="147447"/>
                  </a:lnTo>
                  <a:lnTo>
                    <a:pt x="0" y="147447"/>
                  </a:lnTo>
                  <a:moveTo>
                    <a:pt x="12700" y="147447"/>
                  </a:moveTo>
                  <a:lnTo>
                    <a:pt x="12700" y="620903"/>
                  </a:lnTo>
                  <a:lnTo>
                    <a:pt x="6350" y="620903"/>
                  </a:lnTo>
                  <a:lnTo>
                    <a:pt x="12700" y="620903"/>
                  </a:lnTo>
                  <a:cubicBezTo>
                    <a:pt x="12700" y="695325"/>
                    <a:pt x="73025" y="755650"/>
                    <a:pt x="147447" y="755650"/>
                  </a:cubicBezTo>
                  <a:lnTo>
                    <a:pt x="620903" y="755650"/>
                  </a:lnTo>
                  <a:cubicBezTo>
                    <a:pt x="695325" y="755650"/>
                    <a:pt x="755650" y="695325"/>
                    <a:pt x="755650" y="620903"/>
                  </a:cubicBezTo>
                  <a:lnTo>
                    <a:pt x="755650" y="147447"/>
                  </a:lnTo>
                  <a:cubicBezTo>
                    <a:pt x="755650" y="73025"/>
                    <a:pt x="695325" y="12700"/>
                    <a:pt x="620903" y="12700"/>
                  </a:cubicBezTo>
                  <a:lnTo>
                    <a:pt x="147447" y="12700"/>
                  </a:lnTo>
                  <a:lnTo>
                    <a:pt x="147447" y="6350"/>
                  </a:lnTo>
                  <a:lnTo>
                    <a:pt x="147447" y="12700"/>
                  </a:lnTo>
                  <a:cubicBezTo>
                    <a:pt x="73025" y="12700"/>
                    <a:pt x="12700" y="73025"/>
                    <a:pt x="12700" y="147447"/>
                  </a:cubicBezTo>
                  <a:close/>
                </a:path>
              </a:pathLst>
            </a:custGeom>
            <a:solidFill>
              <a:srgbClr val="BCDBD4"/>
            </a:solidFill>
          </p:spPr>
          <p:txBody>
            <a:bodyPr/>
            <a:lstStyle/>
            <a:p>
              <a:endParaRPr lang="en-IN" sz="1440"/>
            </a:p>
          </p:txBody>
        </p:sp>
      </p:grpSp>
      <p:sp>
        <p:nvSpPr>
          <p:cNvPr id="10" name="TextBox 10"/>
          <p:cNvSpPr txBox="1"/>
          <p:nvPr/>
        </p:nvSpPr>
        <p:spPr>
          <a:xfrm>
            <a:off x="859274" y="1717655"/>
            <a:ext cx="302181" cy="310406"/>
          </a:xfrm>
          <a:prstGeom prst="rect">
            <a:avLst/>
          </a:prstGeom>
        </p:spPr>
        <p:txBody>
          <a:bodyPr lIns="0" tIns="0" rIns="0" bIns="0" rtlCol="0" anchor="t">
            <a:spAutoFit/>
          </a:bodyPr>
          <a:lstStyle/>
          <a:p>
            <a:pPr algn="ctr">
              <a:lnSpc>
                <a:spcPts val="2350"/>
              </a:lnSpc>
            </a:pPr>
            <a:r>
              <a:rPr lang="en-US" sz="2350" b="1">
                <a:solidFill>
                  <a:srgbClr val="333F70"/>
                </a:solidFill>
                <a:latin typeface="Arimo Bold"/>
                <a:ea typeface="Arimo Bold"/>
                <a:cs typeface="Arimo Bold"/>
                <a:sym typeface="Arimo Bold"/>
              </a:rPr>
              <a:t>1</a:t>
            </a:r>
          </a:p>
        </p:txBody>
      </p:sp>
      <p:sp>
        <p:nvSpPr>
          <p:cNvPr id="11" name="TextBox 11"/>
          <p:cNvSpPr txBox="1"/>
          <p:nvPr/>
        </p:nvSpPr>
        <p:spPr>
          <a:xfrm>
            <a:off x="1438513" y="1703308"/>
            <a:ext cx="11204138" cy="306431"/>
          </a:xfrm>
          <a:prstGeom prst="rect">
            <a:avLst/>
          </a:prstGeom>
        </p:spPr>
        <p:txBody>
          <a:bodyPr lIns="0" tIns="0" rIns="0" bIns="0" rtlCol="0" anchor="t">
            <a:spAutoFit/>
          </a:bodyPr>
          <a:lstStyle/>
          <a:p>
            <a:pPr>
              <a:lnSpc>
                <a:spcPts val="2450"/>
              </a:lnSpc>
            </a:pPr>
            <a:r>
              <a:rPr lang="en-US" sz="1950" b="1">
                <a:solidFill>
                  <a:srgbClr val="333F70"/>
                </a:solidFill>
                <a:latin typeface="Arimo Bold"/>
                <a:ea typeface="Arimo Bold"/>
                <a:cs typeface="Arimo Bold"/>
                <a:sym typeface="Arimo Bold"/>
              </a:rPr>
              <a:t>To develop a centralized platform for managing campus sports events.</a:t>
            </a:r>
          </a:p>
        </p:txBody>
      </p:sp>
      <p:grpSp>
        <p:nvGrpSpPr>
          <p:cNvPr id="12" name="Group 12"/>
          <p:cNvGrpSpPr/>
          <p:nvPr/>
        </p:nvGrpSpPr>
        <p:grpSpPr>
          <a:xfrm>
            <a:off x="779860" y="2501979"/>
            <a:ext cx="461010" cy="461010"/>
            <a:chOff x="0" y="0"/>
            <a:chExt cx="768350" cy="768350"/>
          </a:xfrm>
        </p:grpSpPr>
        <p:sp>
          <p:nvSpPr>
            <p:cNvPr id="13" name="Freeform 13"/>
            <p:cNvSpPr/>
            <p:nvPr/>
          </p:nvSpPr>
          <p:spPr>
            <a:xfrm>
              <a:off x="6350" y="6350"/>
              <a:ext cx="755650" cy="755650"/>
            </a:xfrm>
            <a:custGeom>
              <a:avLst/>
              <a:gdLst/>
              <a:ahLst/>
              <a:cxnLst/>
              <a:rect l="l" t="t" r="r" b="b"/>
              <a:pathLst>
                <a:path w="755650" h="755650">
                  <a:moveTo>
                    <a:pt x="0" y="141097"/>
                  </a:moveTo>
                  <a:cubicBezTo>
                    <a:pt x="0" y="63119"/>
                    <a:pt x="63119" y="0"/>
                    <a:pt x="141097" y="0"/>
                  </a:cubicBezTo>
                  <a:lnTo>
                    <a:pt x="614553" y="0"/>
                  </a:lnTo>
                  <a:cubicBezTo>
                    <a:pt x="692531" y="0"/>
                    <a:pt x="755650" y="63119"/>
                    <a:pt x="755650" y="141097"/>
                  </a:cubicBezTo>
                  <a:lnTo>
                    <a:pt x="755650" y="614553"/>
                  </a:lnTo>
                  <a:cubicBezTo>
                    <a:pt x="755650" y="692531"/>
                    <a:pt x="692531" y="755650"/>
                    <a:pt x="614553" y="755650"/>
                  </a:cubicBezTo>
                  <a:lnTo>
                    <a:pt x="141097" y="755650"/>
                  </a:lnTo>
                  <a:cubicBezTo>
                    <a:pt x="63119" y="755650"/>
                    <a:pt x="0" y="692531"/>
                    <a:pt x="0" y="614553"/>
                  </a:cubicBezTo>
                  <a:close/>
                </a:path>
              </a:pathLst>
            </a:custGeom>
            <a:solidFill>
              <a:srgbClr val="D6F5EE"/>
            </a:solidFill>
          </p:spPr>
          <p:txBody>
            <a:bodyPr/>
            <a:lstStyle/>
            <a:p>
              <a:endParaRPr lang="en-IN" sz="1440"/>
            </a:p>
          </p:txBody>
        </p:sp>
        <p:sp>
          <p:nvSpPr>
            <p:cNvPr id="14" name="Freeform 14"/>
            <p:cNvSpPr/>
            <p:nvPr/>
          </p:nvSpPr>
          <p:spPr>
            <a:xfrm>
              <a:off x="0" y="0"/>
              <a:ext cx="768350" cy="768350"/>
            </a:xfrm>
            <a:custGeom>
              <a:avLst/>
              <a:gdLst/>
              <a:ahLst/>
              <a:cxnLst/>
              <a:rect l="l" t="t" r="r" b="b"/>
              <a:pathLst>
                <a:path w="768350" h="768350">
                  <a:moveTo>
                    <a:pt x="0" y="147447"/>
                  </a:moveTo>
                  <a:cubicBezTo>
                    <a:pt x="0" y="66040"/>
                    <a:pt x="66040" y="0"/>
                    <a:pt x="147447" y="0"/>
                  </a:cubicBezTo>
                  <a:lnTo>
                    <a:pt x="620903" y="0"/>
                  </a:lnTo>
                  <a:lnTo>
                    <a:pt x="620903" y="6350"/>
                  </a:lnTo>
                  <a:lnTo>
                    <a:pt x="620903" y="0"/>
                  </a:lnTo>
                  <a:cubicBezTo>
                    <a:pt x="702310" y="0"/>
                    <a:pt x="768350" y="66040"/>
                    <a:pt x="768350" y="147447"/>
                  </a:cubicBezTo>
                  <a:lnTo>
                    <a:pt x="762000" y="147447"/>
                  </a:lnTo>
                  <a:lnTo>
                    <a:pt x="768350" y="147447"/>
                  </a:lnTo>
                  <a:lnTo>
                    <a:pt x="768350" y="620903"/>
                  </a:lnTo>
                  <a:lnTo>
                    <a:pt x="762000" y="620903"/>
                  </a:lnTo>
                  <a:lnTo>
                    <a:pt x="768350" y="620903"/>
                  </a:lnTo>
                  <a:cubicBezTo>
                    <a:pt x="768350" y="702310"/>
                    <a:pt x="702310" y="768350"/>
                    <a:pt x="620903" y="768350"/>
                  </a:cubicBezTo>
                  <a:lnTo>
                    <a:pt x="620903" y="762000"/>
                  </a:lnTo>
                  <a:lnTo>
                    <a:pt x="620903" y="768350"/>
                  </a:lnTo>
                  <a:lnTo>
                    <a:pt x="147447" y="768350"/>
                  </a:lnTo>
                  <a:lnTo>
                    <a:pt x="147447" y="762000"/>
                  </a:lnTo>
                  <a:lnTo>
                    <a:pt x="147447" y="768350"/>
                  </a:lnTo>
                  <a:cubicBezTo>
                    <a:pt x="66040" y="768350"/>
                    <a:pt x="0" y="702310"/>
                    <a:pt x="0" y="620903"/>
                  </a:cubicBezTo>
                  <a:lnTo>
                    <a:pt x="0" y="147447"/>
                  </a:lnTo>
                  <a:lnTo>
                    <a:pt x="6350" y="147447"/>
                  </a:lnTo>
                  <a:lnTo>
                    <a:pt x="0" y="147447"/>
                  </a:lnTo>
                  <a:moveTo>
                    <a:pt x="12700" y="147447"/>
                  </a:moveTo>
                  <a:lnTo>
                    <a:pt x="12700" y="620903"/>
                  </a:lnTo>
                  <a:lnTo>
                    <a:pt x="6350" y="620903"/>
                  </a:lnTo>
                  <a:lnTo>
                    <a:pt x="12700" y="620903"/>
                  </a:lnTo>
                  <a:cubicBezTo>
                    <a:pt x="12700" y="695325"/>
                    <a:pt x="73025" y="755650"/>
                    <a:pt x="147447" y="755650"/>
                  </a:cubicBezTo>
                  <a:lnTo>
                    <a:pt x="620903" y="755650"/>
                  </a:lnTo>
                  <a:cubicBezTo>
                    <a:pt x="695325" y="755650"/>
                    <a:pt x="755650" y="695325"/>
                    <a:pt x="755650" y="620903"/>
                  </a:cubicBezTo>
                  <a:lnTo>
                    <a:pt x="755650" y="147447"/>
                  </a:lnTo>
                  <a:cubicBezTo>
                    <a:pt x="755650" y="73025"/>
                    <a:pt x="695325" y="12700"/>
                    <a:pt x="620903" y="12700"/>
                  </a:cubicBezTo>
                  <a:lnTo>
                    <a:pt x="147447" y="12700"/>
                  </a:lnTo>
                  <a:lnTo>
                    <a:pt x="147447" y="6350"/>
                  </a:lnTo>
                  <a:lnTo>
                    <a:pt x="147447" y="12700"/>
                  </a:lnTo>
                  <a:cubicBezTo>
                    <a:pt x="73025" y="12700"/>
                    <a:pt x="12700" y="73025"/>
                    <a:pt x="12700" y="147447"/>
                  </a:cubicBezTo>
                  <a:close/>
                </a:path>
              </a:pathLst>
            </a:custGeom>
            <a:solidFill>
              <a:srgbClr val="BCDBD4"/>
            </a:solidFill>
          </p:spPr>
          <p:txBody>
            <a:bodyPr/>
            <a:lstStyle/>
            <a:p>
              <a:endParaRPr lang="en-IN" sz="1440"/>
            </a:p>
          </p:txBody>
        </p:sp>
      </p:grpSp>
      <p:sp>
        <p:nvSpPr>
          <p:cNvPr id="15" name="TextBox 15"/>
          <p:cNvSpPr txBox="1"/>
          <p:nvPr/>
        </p:nvSpPr>
        <p:spPr>
          <a:xfrm>
            <a:off x="859274" y="2574072"/>
            <a:ext cx="302181" cy="310406"/>
          </a:xfrm>
          <a:prstGeom prst="rect">
            <a:avLst/>
          </a:prstGeom>
        </p:spPr>
        <p:txBody>
          <a:bodyPr lIns="0" tIns="0" rIns="0" bIns="0" rtlCol="0" anchor="t">
            <a:spAutoFit/>
          </a:bodyPr>
          <a:lstStyle/>
          <a:p>
            <a:pPr algn="ctr">
              <a:lnSpc>
                <a:spcPts val="2350"/>
              </a:lnSpc>
            </a:pPr>
            <a:r>
              <a:rPr lang="en-US" sz="2350" b="1">
                <a:solidFill>
                  <a:srgbClr val="333F70"/>
                </a:solidFill>
                <a:latin typeface="Arimo Bold"/>
                <a:ea typeface="Arimo Bold"/>
                <a:cs typeface="Arimo Bold"/>
                <a:sym typeface="Arimo Bold"/>
              </a:rPr>
              <a:t>2</a:t>
            </a:r>
          </a:p>
        </p:txBody>
      </p:sp>
      <p:sp>
        <p:nvSpPr>
          <p:cNvPr id="16" name="TextBox 16"/>
          <p:cNvSpPr txBox="1"/>
          <p:nvPr/>
        </p:nvSpPr>
        <p:spPr>
          <a:xfrm>
            <a:off x="1438513" y="2559725"/>
            <a:ext cx="12408218" cy="306431"/>
          </a:xfrm>
          <a:prstGeom prst="rect">
            <a:avLst/>
          </a:prstGeom>
        </p:spPr>
        <p:txBody>
          <a:bodyPr lIns="0" tIns="0" rIns="0" bIns="0" rtlCol="0" anchor="t">
            <a:spAutoFit/>
          </a:bodyPr>
          <a:lstStyle/>
          <a:p>
            <a:pPr>
              <a:lnSpc>
                <a:spcPts val="2450"/>
              </a:lnSpc>
            </a:pPr>
            <a:r>
              <a:rPr lang="en-US" sz="1950" b="1" dirty="0">
                <a:solidFill>
                  <a:srgbClr val="333F70"/>
                </a:solidFill>
                <a:latin typeface="Arimo Bold"/>
                <a:ea typeface="Arimo Bold"/>
                <a:cs typeface="Arimo Bold"/>
                <a:sym typeface="Arimo Bold"/>
              </a:rPr>
              <a:t>To allow students to register for events online and manage participant rosters.</a:t>
            </a:r>
          </a:p>
        </p:txBody>
      </p:sp>
      <p:grpSp>
        <p:nvGrpSpPr>
          <p:cNvPr id="17" name="Group 17"/>
          <p:cNvGrpSpPr/>
          <p:nvPr/>
        </p:nvGrpSpPr>
        <p:grpSpPr>
          <a:xfrm>
            <a:off x="779860" y="3604021"/>
            <a:ext cx="461010" cy="461010"/>
            <a:chOff x="0" y="0"/>
            <a:chExt cx="768350" cy="768350"/>
          </a:xfrm>
        </p:grpSpPr>
        <p:sp>
          <p:nvSpPr>
            <p:cNvPr id="18" name="Freeform 18"/>
            <p:cNvSpPr/>
            <p:nvPr/>
          </p:nvSpPr>
          <p:spPr>
            <a:xfrm>
              <a:off x="6350" y="6350"/>
              <a:ext cx="755650" cy="755650"/>
            </a:xfrm>
            <a:custGeom>
              <a:avLst/>
              <a:gdLst/>
              <a:ahLst/>
              <a:cxnLst/>
              <a:rect l="l" t="t" r="r" b="b"/>
              <a:pathLst>
                <a:path w="755650" h="755650">
                  <a:moveTo>
                    <a:pt x="0" y="141097"/>
                  </a:moveTo>
                  <a:cubicBezTo>
                    <a:pt x="0" y="63119"/>
                    <a:pt x="63119" y="0"/>
                    <a:pt x="141097" y="0"/>
                  </a:cubicBezTo>
                  <a:lnTo>
                    <a:pt x="614553" y="0"/>
                  </a:lnTo>
                  <a:cubicBezTo>
                    <a:pt x="692531" y="0"/>
                    <a:pt x="755650" y="63119"/>
                    <a:pt x="755650" y="141097"/>
                  </a:cubicBezTo>
                  <a:lnTo>
                    <a:pt x="755650" y="614553"/>
                  </a:lnTo>
                  <a:cubicBezTo>
                    <a:pt x="755650" y="692531"/>
                    <a:pt x="692531" y="755650"/>
                    <a:pt x="614553" y="755650"/>
                  </a:cubicBezTo>
                  <a:lnTo>
                    <a:pt x="141097" y="755650"/>
                  </a:lnTo>
                  <a:cubicBezTo>
                    <a:pt x="63119" y="755650"/>
                    <a:pt x="0" y="692531"/>
                    <a:pt x="0" y="614553"/>
                  </a:cubicBezTo>
                  <a:close/>
                </a:path>
              </a:pathLst>
            </a:custGeom>
            <a:solidFill>
              <a:srgbClr val="D6F5EE"/>
            </a:solidFill>
          </p:spPr>
          <p:txBody>
            <a:bodyPr/>
            <a:lstStyle/>
            <a:p>
              <a:endParaRPr lang="en-IN" sz="1440"/>
            </a:p>
          </p:txBody>
        </p:sp>
        <p:sp>
          <p:nvSpPr>
            <p:cNvPr id="19" name="Freeform 19"/>
            <p:cNvSpPr/>
            <p:nvPr/>
          </p:nvSpPr>
          <p:spPr>
            <a:xfrm>
              <a:off x="0" y="0"/>
              <a:ext cx="768350" cy="768350"/>
            </a:xfrm>
            <a:custGeom>
              <a:avLst/>
              <a:gdLst/>
              <a:ahLst/>
              <a:cxnLst/>
              <a:rect l="l" t="t" r="r" b="b"/>
              <a:pathLst>
                <a:path w="768350" h="768350">
                  <a:moveTo>
                    <a:pt x="0" y="147447"/>
                  </a:moveTo>
                  <a:cubicBezTo>
                    <a:pt x="0" y="66040"/>
                    <a:pt x="66040" y="0"/>
                    <a:pt x="147447" y="0"/>
                  </a:cubicBezTo>
                  <a:lnTo>
                    <a:pt x="620903" y="0"/>
                  </a:lnTo>
                  <a:lnTo>
                    <a:pt x="620903" y="6350"/>
                  </a:lnTo>
                  <a:lnTo>
                    <a:pt x="620903" y="0"/>
                  </a:lnTo>
                  <a:cubicBezTo>
                    <a:pt x="702310" y="0"/>
                    <a:pt x="768350" y="66040"/>
                    <a:pt x="768350" y="147447"/>
                  </a:cubicBezTo>
                  <a:lnTo>
                    <a:pt x="762000" y="147447"/>
                  </a:lnTo>
                  <a:lnTo>
                    <a:pt x="768350" y="147447"/>
                  </a:lnTo>
                  <a:lnTo>
                    <a:pt x="768350" y="620903"/>
                  </a:lnTo>
                  <a:lnTo>
                    <a:pt x="762000" y="620903"/>
                  </a:lnTo>
                  <a:lnTo>
                    <a:pt x="768350" y="620903"/>
                  </a:lnTo>
                  <a:cubicBezTo>
                    <a:pt x="768350" y="702310"/>
                    <a:pt x="702310" y="768350"/>
                    <a:pt x="620903" y="768350"/>
                  </a:cubicBezTo>
                  <a:lnTo>
                    <a:pt x="620903" y="762000"/>
                  </a:lnTo>
                  <a:lnTo>
                    <a:pt x="620903" y="768350"/>
                  </a:lnTo>
                  <a:lnTo>
                    <a:pt x="147447" y="768350"/>
                  </a:lnTo>
                  <a:lnTo>
                    <a:pt x="147447" y="762000"/>
                  </a:lnTo>
                  <a:lnTo>
                    <a:pt x="147447" y="768350"/>
                  </a:lnTo>
                  <a:cubicBezTo>
                    <a:pt x="66040" y="768350"/>
                    <a:pt x="0" y="702310"/>
                    <a:pt x="0" y="620903"/>
                  </a:cubicBezTo>
                  <a:lnTo>
                    <a:pt x="0" y="147447"/>
                  </a:lnTo>
                  <a:lnTo>
                    <a:pt x="6350" y="147447"/>
                  </a:lnTo>
                  <a:lnTo>
                    <a:pt x="0" y="147447"/>
                  </a:lnTo>
                  <a:moveTo>
                    <a:pt x="12700" y="147447"/>
                  </a:moveTo>
                  <a:lnTo>
                    <a:pt x="12700" y="620903"/>
                  </a:lnTo>
                  <a:lnTo>
                    <a:pt x="6350" y="620903"/>
                  </a:lnTo>
                  <a:lnTo>
                    <a:pt x="12700" y="620903"/>
                  </a:lnTo>
                  <a:cubicBezTo>
                    <a:pt x="12700" y="695325"/>
                    <a:pt x="73025" y="755650"/>
                    <a:pt x="147447" y="755650"/>
                  </a:cubicBezTo>
                  <a:lnTo>
                    <a:pt x="620903" y="755650"/>
                  </a:lnTo>
                  <a:cubicBezTo>
                    <a:pt x="695325" y="755650"/>
                    <a:pt x="755650" y="695325"/>
                    <a:pt x="755650" y="620903"/>
                  </a:cubicBezTo>
                  <a:lnTo>
                    <a:pt x="755650" y="147447"/>
                  </a:lnTo>
                  <a:cubicBezTo>
                    <a:pt x="755650" y="73025"/>
                    <a:pt x="695325" y="12700"/>
                    <a:pt x="620903" y="12700"/>
                  </a:cubicBezTo>
                  <a:lnTo>
                    <a:pt x="147447" y="12700"/>
                  </a:lnTo>
                  <a:lnTo>
                    <a:pt x="147447" y="6350"/>
                  </a:lnTo>
                  <a:lnTo>
                    <a:pt x="147447" y="12700"/>
                  </a:lnTo>
                  <a:cubicBezTo>
                    <a:pt x="73025" y="12700"/>
                    <a:pt x="12700" y="73025"/>
                    <a:pt x="12700" y="147447"/>
                  </a:cubicBezTo>
                  <a:close/>
                </a:path>
              </a:pathLst>
            </a:custGeom>
            <a:solidFill>
              <a:srgbClr val="BCDBD4"/>
            </a:solidFill>
          </p:spPr>
          <p:txBody>
            <a:bodyPr/>
            <a:lstStyle/>
            <a:p>
              <a:endParaRPr lang="en-IN" sz="1440"/>
            </a:p>
          </p:txBody>
        </p:sp>
      </p:grpSp>
      <p:sp>
        <p:nvSpPr>
          <p:cNvPr id="20" name="TextBox 20"/>
          <p:cNvSpPr txBox="1"/>
          <p:nvPr/>
        </p:nvSpPr>
        <p:spPr>
          <a:xfrm>
            <a:off x="859274" y="3676114"/>
            <a:ext cx="302181" cy="310406"/>
          </a:xfrm>
          <a:prstGeom prst="rect">
            <a:avLst/>
          </a:prstGeom>
        </p:spPr>
        <p:txBody>
          <a:bodyPr lIns="0" tIns="0" rIns="0" bIns="0" rtlCol="0" anchor="t">
            <a:spAutoFit/>
          </a:bodyPr>
          <a:lstStyle/>
          <a:p>
            <a:pPr algn="ctr">
              <a:lnSpc>
                <a:spcPts val="2350"/>
              </a:lnSpc>
            </a:pPr>
            <a:r>
              <a:rPr lang="en-US" sz="2350" b="1">
                <a:solidFill>
                  <a:srgbClr val="333F70"/>
                </a:solidFill>
                <a:latin typeface="Arimo Bold"/>
                <a:ea typeface="Arimo Bold"/>
                <a:cs typeface="Arimo Bold"/>
                <a:sym typeface="Arimo Bold"/>
              </a:rPr>
              <a:t>3</a:t>
            </a:r>
          </a:p>
        </p:txBody>
      </p:sp>
      <p:sp>
        <p:nvSpPr>
          <p:cNvPr id="21" name="TextBox 21"/>
          <p:cNvSpPr txBox="1"/>
          <p:nvPr/>
        </p:nvSpPr>
        <p:spPr>
          <a:xfrm>
            <a:off x="1438513" y="3661768"/>
            <a:ext cx="12408218" cy="306431"/>
          </a:xfrm>
          <a:prstGeom prst="rect">
            <a:avLst/>
          </a:prstGeom>
        </p:spPr>
        <p:txBody>
          <a:bodyPr lIns="0" tIns="0" rIns="0" bIns="0" rtlCol="0" anchor="t">
            <a:spAutoFit/>
          </a:bodyPr>
          <a:lstStyle/>
          <a:p>
            <a:pPr>
              <a:lnSpc>
                <a:spcPts val="2450"/>
              </a:lnSpc>
            </a:pPr>
            <a:r>
              <a:rPr lang="en-US" sz="1950" b="1" dirty="0">
                <a:solidFill>
                  <a:srgbClr val="333F70"/>
                </a:solidFill>
                <a:latin typeface="Arimo Bold"/>
                <a:ea typeface="Arimo Bold"/>
                <a:cs typeface="Arimo Bold"/>
                <a:sym typeface="Arimo Bold"/>
              </a:rPr>
              <a:t>To enable automated slot formation algorithms, and result tracking.</a:t>
            </a:r>
          </a:p>
        </p:txBody>
      </p:sp>
      <p:grpSp>
        <p:nvGrpSpPr>
          <p:cNvPr id="22" name="Group 22"/>
          <p:cNvGrpSpPr/>
          <p:nvPr/>
        </p:nvGrpSpPr>
        <p:grpSpPr>
          <a:xfrm>
            <a:off x="779860" y="4706064"/>
            <a:ext cx="461010" cy="461010"/>
            <a:chOff x="0" y="0"/>
            <a:chExt cx="768350" cy="768350"/>
          </a:xfrm>
        </p:grpSpPr>
        <p:sp>
          <p:nvSpPr>
            <p:cNvPr id="23" name="Freeform 23"/>
            <p:cNvSpPr/>
            <p:nvPr/>
          </p:nvSpPr>
          <p:spPr>
            <a:xfrm>
              <a:off x="6350" y="6350"/>
              <a:ext cx="755650" cy="755650"/>
            </a:xfrm>
            <a:custGeom>
              <a:avLst/>
              <a:gdLst/>
              <a:ahLst/>
              <a:cxnLst/>
              <a:rect l="l" t="t" r="r" b="b"/>
              <a:pathLst>
                <a:path w="755650" h="755650">
                  <a:moveTo>
                    <a:pt x="0" y="141097"/>
                  </a:moveTo>
                  <a:cubicBezTo>
                    <a:pt x="0" y="63119"/>
                    <a:pt x="63119" y="0"/>
                    <a:pt x="141097" y="0"/>
                  </a:cubicBezTo>
                  <a:lnTo>
                    <a:pt x="614553" y="0"/>
                  </a:lnTo>
                  <a:cubicBezTo>
                    <a:pt x="692531" y="0"/>
                    <a:pt x="755650" y="63119"/>
                    <a:pt x="755650" y="141097"/>
                  </a:cubicBezTo>
                  <a:lnTo>
                    <a:pt x="755650" y="614553"/>
                  </a:lnTo>
                  <a:cubicBezTo>
                    <a:pt x="755650" y="692531"/>
                    <a:pt x="692531" y="755650"/>
                    <a:pt x="614553" y="755650"/>
                  </a:cubicBezTo>
                  <a:lnTo>
                    <a:pt x="141097" y="755650"/>
                  </a:lnTo>
                  <a:cubicBezTo>
                    <a:pt x="63119" y="755650"/>
                    <a:pt x="0" y="692531"/>
                    <a:pt x="0" y="614553"/>
                  </a:cubicBezTo>
                  <a:close/>
                </a:path>
              </a:pathLst>
            </a:custGeom>
            <a:solidFill>
              <a:srgbClr val="D6F5EE"/>
            </a:solidFill>
          </p:spPr>
          <p:txBody>
            <a:bodyPr/>
            <a:lstStyle/>
            <a:p>
              <a:endParaRPr lang="en-IN" sz="1440"/>
            </a:p>
          </p:txBody>
        </p:sp>
        <p:sp>
          <p:nvSpPr>
            <p:cNvPr id="24" name="Freeform 24"/>
            <p:cNvSpPr/>
            <p:nvPr/>
          </p:nvSpPr>
          <p:spPr>
            <a:xfrm>
              <a:off x="0" y="0"/>
              <a:ext cx="768350" cy="768350"/>
            </a:xfrm>
            <a:custGeom>
              <a:avLst/>
              <a:gdLst/>
              <a:ahLst/>
              <a:cxnLst/>
              <a:rect l="l" t="t" r="r" b="b"/>
              <a:pathLst>
                <a:path w="768350" h="768350">
                  <a:moveTo>
                    <a:pt x="0" y="147447"/>
                  </a:moveTo>
                  <a:cubicBezTo>
                    <a:pt x="0" y="66040"/>
                    <a:pt x="66040" y="0"/>
                    <a:pt x="147447" y="0"/>
                  </a:cubicBezTo>
                  <a:lnTo>
                    <a:pt x="620903" y="0"/>
                  </a:lnTo>
                  <a:lnTo>
                    <a:pt x="620903" y="6350"/>
                  </a:lnTo>
                  <a:lnTo>
                    <a:pt x="620903" y="0"/>
                  </a:lnTo>
                  <a:cubicBezTo>
                    <a:pt x="702310" y="0"/>
                    <a:pt x="768350" y="66040"/>
                    <a:pt x="768350" y="147447"/>
                  </a:cubicBezTo>
                  <a:lnTo>
                    <a:pt x="762000" y="147447"/>
                  </a:lnTo>
                  <a:lnTo>
                    <a:pt x="768350" y="147447"/>
                  </a:lnTo>
                  <a:lnTo>
                    <a:pt x="768350" y="620903"/>
                  </a:lnTo>
                  <a:lnTo>
                    <a:pt x="762000" y="620903"/>
                  </a:lnTo>
                  <a:lnTo>
                    <a:pt x="768350" y="620903"/>
                  </a:lnTo>
                  <a:cubicBezTo>
                    <a:pt x="768350" y="702310"/>
                    <a:pt x="702310" y="768350"/>
                    <a:pt x="620903" y="768350"/>
                  </a:cubicBezTo>
                  <a:lnTo>
                    <a:pt x="620903" y="762000"/>
                  </a:lnTo>
                  <a:lnTo>
                    <a:pt x="620903" y="768350"/>
                  </a:lnTo>
                  <a:lnTo>
                    <a:pt x="147447" y="768350"/>
                  </a:lnTo>
                  <a:lnTo>
                    <a:pt x="147447" y="762000"/>
                  </a:lnTo>
                  <a:lnTo>
                    <a:pt x="147447" y="768350"/>
                  </a:lnTo>
                  <a:cubicBezTo>
                    <a:pt x="66040" y="768350"/>
                    <a:pt x="0" y="702310"/>
                    <a:pt x="0" y="620903"/>
                  </a:cubicBezTo>
                  <a:lnTo>
                    <a:pt x="0" y="147447"/>
                  </a:lnTo>
                  <a:lnTo>
                    <a:pt x="6350" y="147447"/>
                  </a:lnTo>
                  <a:lnTo>
                    <a:pt x="0" y="147447"/>
                  </a:lnTo>
                  <a:moveTo>
                    <a:pt x="12700" y="147447"/>
                  </a:moveTo>
                  <a:lnTo>
                    <a:pt x="12700" y="620903"/>
                  </a:lnTo>
                  <a:lnTo>
                    <a:pt x="6350" y="620903"/>
                  </a:lnTo>
                  <a:lnTo>
                    <a:pt x="12700" y="620903"/>
                  </a:lnTo>
                  <a:cubicBezTo>
                    <a:pt x="12700" y="695325"/>
                    <a:pt x="73025" y="755650"/>
                    <a:pt x="147447" y="755650"/>
                  </a:cubicBezTo>
                  <a:lnTo>
                    <a:pt x="620903" y="755650"/>
                  </a:lnTo>
                  <a:cubicBezTo>
                    <a:pt x="695325" y="755650"/>
                    <a:pt x="755650" y="695325"/>
                    <a:pt x="755650" y="620903"/>
                  </a:cubicBezTo>
                  <a:lnTo>
                    <a:pt x="755650" y="147447"/>
                  </a:lnTo>
                  <a:cubicBezTo>
                    <a:pt x="755650" y="73025"/>
                    <a:pt x="695325" y="12700"/>
                    <a:pt x="620903" y="12700"/>
                  </a:cubicBezTo>
                  <a:lnTo>
                    <a:pt x="147447" y="12700"/>
                  </a:lnTo>
                  <a:lnTo>
                    <a:pt x="147447" y="6350"/>
                  </a:lnTo>
                  <a:lnTo>
                    <a:pt x="147447" y="12700"/>
                  </a:lnTo>
                  <a:cubicBezTo>
                    <a:pt x="73025" y="12700"/>
                    <a:pt x="12700" y="73025"/>
                    <a:pt x="12700" y="147447"/>
                  </a:cubicBezTo>
                  <a:close/>
                </a:path>
              </a:pathLst>
            </a:custGeom>
            <a:solidFill>
              <a:srgbClr val="BCDBD4"/>
            </a:solidFill>
          </p:spPr>
          <p:txBody>
            <a:bodyPr/>
            <a:lstStyle/>
            <a:p>
              <a:endParaRPr lang="en-IN" sz="1440"/>
            </a:p>
          </p:txBody>
        </p:sp>
      </p:grpSp>
      <p:sp>
        <p:nvSpPr>
          <p:cNvPr id="25" name="TextBox 25"/>
          <p:cNvSpPr txBox="1"/>
          <p:nvPr/>
        </p:nvSpPr>
        <p:spPr>
          <a:xfrm>
            <a:off x="859274" y="4778157"/>
            <a:ext cx="302181" cy="310406"/>
          </a:xfrm>
          <a:prstGeom prst="rect">
            <a:avLst/>
          </a:prstGeom>
        </p:spPr>
        <p:txBody>
          <a:bodyPr lIns="0" tIns="0" rIns="0" bIns="0" rtlCol="0" anchor="t">
            <a:spAutoFit/>
          </a:bodyPr>
          <a:lstStyle/>
          <a:p>
            <a:pPr algn="ctr">
              <a:lnSpc>
                <a:spcPts val="2350"/>
              </a:lnSpc>
            </a:pPr>
            <a:r>
              <a:rPr lang="en-US" sz="2350" b="1">
                <a:solidFill>
                  <a:srgbClr val="333F70"/>
                </a:solidFill>
                <a:latin typeface="Arimo Bold"/>
                <a:ea typeface="Arimo Bold"/>
                <a:cs typeface="Arimo Bold"/>
                <a:sym typeface="Arimo Bold"/>
              </a:rPr>
              <a:t>4</a:t>
            </a:r>
          </a:p>
        </p:txBody>
      </p:sp>
      <p:sp>
        <p:nvSpPr>
          <p:cNvPr id="26" name="TextBox 26"/>
          <p:cNvSpPr txBox="1"/>
          <p:nvPr/>
        </p:nvSpPr>
        <p:spPr>
          <a:xfrm>
            <a:off x="1438513" y="4763810"/>
            <a:ext cx="12408218" cy="306431"/>
          </a:xfrm>
          <a:prstGeom prst="rect">
            <a:avLst/>
          </a:prstGeom>
        </p:spPr>
        <p:txBody>
          <a:bodyPr lIns="0" tIns="0" rIns="0" bIns="0" rtlCol="0" anchor="t">
            <a:spAutoFit/>
          </a:bodyPr>
          <a:lstStyle/>
          <a:p>
            <a:pPr>
              <a:lnSpc>
                <a:spcPts val="2450"/>
              </a:lnSpc>
            </a:pPr>
            <a:r>
              <a:rPr lang="en-US" sz="1950" b="1">
                <a:solidFill>
                  <a:srgbClr val="333F70"/>
                </a:solidFill>
                <a:latin typeface="Arimo Bold"/>
                <a:ea typeface="Arimo Bold"/>
                <a:cs typeface="Arimo Bold"/>
                <a:sym typeface="Arimo Bold"/>
              </a:rPr>
              <a:t>To maintain a digital record of student participation and performance (exportable reports).</a:t>
            </a:r>
          </a:p>
        </p:txBody>
      </p:sp>
      <p:grpSp>
        <p:nvGrpSpPr>
          <p:cNvPr id="27" name="Group 27"/>
          <p:cNvGrpSpPr/>
          <p:nvPr/>
        </p:nvGrpSpPr>
        <p:grpSpPr>
          <a:xfrm>
            <a:off x="779860" y="5808107"/>
            <a:ext cx="461010" cy="461010"/>
            <a:chOff x="0" y="0"/>
            <a:chExt cx="768350" cy="768350"/>
          </a:xfrm>
        </p:grpSpPr>
        <p:sp>
          <p:nvSpPr>
            <p:cNvPr id="28" name="Freeform 28"/>
            <p:cNvSpPr/>
            <p:nvPr/>
          </p:nvSpPr>
          <p:spPr>
            <a:xfrm>
              <a:off x="6350" y="6350"/>
              <a:ext cx="755650" cy="755650"/>
            </a:xfrm>
            <a:custGeom>
              <a:avLst/>
              <a:gdLst/>
              <a:ahLst/>
              <a:cxnLst/>
              <a:rect l="l" t="t" r="r" b="b"/>
              <a:pathLst>
                <a:path w="755650" h="755650">
                  <a:moveTo>
                    <a:pt x="0" y="141097"/>
                  </a:moveTo>
                  <a:cubicBezTo>
                    <a:pt x="0" y="63119"/>
                    <a:pt x="63119" y="0"/>
                    <a:pt x="141097" y="0"/>
                  </a:cubicBezTo>
                  <a:lnTo>
                    <a:pt x="614553" y="0"/>
                  </a:lnTo>
                  <a:cubicBezTo>
                    <a:pt x="692531" y="0"/>
                    <a:pt x="755650" y="63119"/>
                    <a:pt x="755650" y="141097"/>
                  </a:cubicBezTo>
                  <a:lnTo>
                    <a:pt x="755650" y="614553"/>
                  </a:lnTo>
                  <a:cubicBezTo>
                    <a:pt x="755650" y="692531"/>
                    <a:pt x="692531" y="755650"/>
                    <a:pt x="614553" y="755650"/>
                  </a:cubicBezTo>
                  <a:lnTo>
                    <a:pt x="141097" y="755650"/>
                  </a:lnTo>
                  <a:cubicBezTo>
                    <a:pt x="63119" y="755650"/>
                    <a:pt x="0" y="692531"/>
                    <a:pt x="0" y="614553"/>
                  </a:cubicBezTo>
                  <a:close/>
                </a:path>
              </a:pathLst>
            </a:custGeom>
            <a:solidFill>
              <a:srgbClr val="D6F5EE"/>
            </a:solidFill>
          </p:spPr>
          <p:txBody>
            <a:bodyPr/>
            <a:lstStyle/>
            <a:p>
              <a:endParaRPr lang="en-IN" sz="1440"/>
            </a:p>
          </p:txBody>
        </p:sp>
        <p:sp>
          <p:nvSpPr>
            <p:cNvPr id="29" name="Freeform 29"/>
            <p:cNvSpPr/>
            <p:nvPr/>
          </p:nvSpPr>
          <p:spPr>
            <a:xfrm>
              <a:off x="0" y="0"/>
              <a:ext cx="768350" cy="768350"/>
            </a:xfrm>
            <a:custGeom>
              <a:avLst/>
              <a:gdLst/>
              <a:ahLst/>
              <a:cxnLst/>
              <a:rect l="l" t="t" r="r" b="b"/>
              <a:pathLst>
                <a:path w="768350" h="768350">
                  <a:moveTo>
                    <a:pt x="0" y="147447"/>
                  </a:moveTo>
                  <a:cubicBezTo>
                    <a:pt x="0" y="66040"/>
                    <a:pt x="66040" y="0"/>
                    <a:pt x="147447" y="0"/>
                  </a:cubicBezTo>
                  <a:lnTo>
                    <a:pt x="620903" y="0"/>
                  </a:lnTo>
                  <a:lnTo>
                    <a:pt x="620903" y="6350"/>
                  </a:lnTo>
                  <a:lnTo>
                    <a:pt x="620903" y="0"/>
                  </a:lnTo>
                  <a:cubicBezTo>
                    <a:pt x="702310" y="0"/>
                    <a:pt x="768350" y="66040"/>
                    <a:pt x="768350" y="147447"/>
                  </a:cubicBezTo>
                  <a:lnTo>
                    <a:pt x="762000" y="147447"/>
                  </a:lnTo>
                  <a:lnTo>
                    <a:pt x="768350" y="147447"/>
                  </a:lnTo>
                  <a:lnTo>
                    <a:pt x="768350" y="620903"/>
                  </a:lnTo>
                  <a:lnTo>
                    <a:pt x="762000" y="620903"/>
                  </a:lnTo>
                  <a:lnTo>
                    <a:pt x="768350" y="620903"/>
                  </a:lnTo>
                  <a:cubicBezTo>
                    <a:pt x="768350" y="702310"/>
                    <a:pt x="702310" y="768350"/>
                    <a:pt x="620903" y="768350"/>
                  </a:cubicBezTo>
                  <a:lnTo>
                    <a:pt x="620903" y="762000"/>
                  </a:lnTo>
                  <a:lnTo>
                    <a:pt x="620903" y="768350"/>
                  </a:lnTo>
                  <a:lnTo>
                    <a:pt x="147447" y="768350"/>
                  </a:lnTo>
                  <a:lnTo>
                    <a:pt x="147447" y="762000"/>
                  </a:lnTo>
                  <a:lnTo>
                    <a:pt x="147447" y="768350"/>
                  </a:lnTo>
                  <a:cubicBezTo>
                    <a:pt x="66040" y="768350"/>
                    <a:pt x="0" y="702310"/>
                    <a:pt x="0" y="620903"/>
                  </a:cubicBezTo>
                  <a:lnTo>
                    <a:pt x="0" y="147447"/>
                  </a:lnTo>
                  <a:lnTo>
                    <a:pt x="6350" y="147447"/>
                  </a:lnTo>
                  <a:lnTo>
                    <a:pt x="0" y="147447"/>
                  </a:lnTo>
                  <a:moveTo>
                    <a:pt x="12700" y="147447"/>
                  </a:moveTo>
                  <a:lnTo>
                    <a:pt x="12700" y="620903"/>
                  </a:lnTo>
                  <a:lnTo>
                    <a:pt x="6350" y="620903"/>
                  </a:lnTo>
                  <a:lnTo>
                    <a:pt x="12700" y="620903"/>
                  </a:lnTo>
                  <a:cubicBezTo>
                    <a:pt x="12700" y="695325"/>
                    <a:pt x="73025" y="755650"/>
                    <a:pt x="147447" y="755650"/>
                  </a:cubicBezTo>
                  <a:lnTo>
                    <a:pt x="620903" y="755650"/>
                  </a:lnTo>
                  <a:cubicBezTo>
                    <a:pt x="695325" y="755650"/>
                    <a:pt x="755650" y="695325"/>
                    <a:pt x="755650" y="620903"/>
                  </a:cubicBezTo>
                  <a:lnTo>
                    <a:pt x="755650" y="147447"/>
                  </a:lnTo>
                  <a:cubicBezTo>
                    <a:pt x="755650" y="73025"/>
                    <a:pt x="695325" y="12700"/>
                    <a:pt x="620903" y="12700"/>
                  </a:cubicBezTo>
                  <a:lnTo>
                    <a:pt x="147447" y="12700"/>
                  </a:lnTo>
                  <a:lnTo>
                    <a:pt x="147447" y="6350"/>
                  </a:lnTo>
                  <a:lnTo>
                    <a:pt x="147447" y="12700"/>
                  </a:lnTo>
                  <a:cubicBezTo>
                    <a:pt x="73025" y="12700"/>
                    <a:pt x="12700" y="73025"/>
                    <a:pt x="12700" y="147447"/>
                  </a:cubicBezTo>
                  <a:close/>
                </a:path>
              </a:pathLst>
            </a:custGeom>
            <a:solidFill>
              <a:srgbClr val="BCDBD4"/>
            </a:solidFill>
          </p:spPr>
          <p:txBody>
            <a:bodyPr/>
            <a:lstStyle/>
            <a:p>
              <a:endParaRPr lang="en-IN" sz="1440"/>
            </a:p>
          </p:txBody>
        </p:sp>
      </p:grpSp>
      <p:sp>
        <p:nvSpPr>
          <p:cNvPr id="30" name="TextBox 30"/>
          <p:cNvSpPr txBox="1"/>
          <p:nvPr/>
        </p:nvSpPr>
        <p:spPr>
          <a:xfrm>
            <a:off x="859274" y="5880199"/>
            <a:ext cx="302181" cy="310406"/>
          </a:xfrm>
          <a:prstGeom prst="rect">
            <a:avLst/>
          </a:prstGeom>
        </p:spPr>
        <p:txBody>
          <a:bodyPr lIns="0" tIns="0" rIns="0" bIns="0" rtlCol="0" anchor="t">
            <a:spAutoFit/>
          </a:bodyPr>
          <a:lstStyle/>
          <a:p>
            <a:pPr algn="ctr">
              <a:lnSpc>
                <a:spcPts val="2350"/>
              </a:lnSpc>
            </a:pPr>
            <a:r>
              <a:rPr lang="en-US" sz="2350" b="1">
                <a:solidFill>
                  <a:srgbClr val="333F70"/>
                </a:solidFill>
                <a:latin typeface="Arimo Bold"/>
                <a:ea typeface="Arimo Bold"/>
                <a:cs typeface="Arimo Bold"/>
                <a:sym typeface="Arimo Bold"/>
              </a:rPr>
              <a:t>5</a:t>
            </a:r>
          </a:p>
        </p:txBody>
      </p:sp>
      <p:sp>
        <p:nvSpPr>
          <p:cNvPr id="31" name="TextBox 31"/>
          <p:cNvSpPr txBox="1"/>
          <p:nvPr/>
        </p:nvSpPr>
        <p:spPr>
          <a:xfrm>
            <a:off x="1438513" y="5865852"/>
            <a:ext cx="12408218" cy="306431"/>
          </a:xfrm>
          <a:prstGeom prst="rect">
            <a:avLst/>
          </a:prstGeom>
        </p:spPr>
        <p:txBody>
          <a:bodyPr lIns="0" tIns="0" rIns="0" bIns="0" rtlCol="0" anchor="t">
            <a:spAutoFit/>
          </a:bodyPr>
          <a:lstStyle/>
          <a:p>
            <a:pPr>
              <a:lnSpc>
                <a:spcPts val="2450"/>
              </a:lnSpc>
            </a:pPr>
            <a:r>
              <a:rPr lang="en-US" sz="1950" b="1" dirty="0">
                <a:solidFill>
                  <a:srgbClr val="333F70"/>
                </a:solidFill>
                <a:latin typeface="Arimo Bold"/>
                <a:ea typeface="Arimo Bold"/>
                <a:cs typeface="Arimo Bold"/>
                <a:sym typeface="Arimo Bold"/>
              </a:rPr>
              <a:t>To implement automated certificate generation (PDF templates, batch creation) and email notification.</a:t>
            </a:r>
          </a:p>
        </p:txBody>
      </p:sp>
      <p:grpSp>
        <p:nvGrpSpPr>
          <p:cNvPr id="32" name="Group 32"/>
          <p:cNvGrpSpPr/>
          <p:nvPr/>
        </p:nvGrpSpPr>
        <p:grpSpPr>
          <a:xfrm>
            <a:off x="779860" y="6910149"/>
            <a:ext cx="461010" cy="461010"/>
            <a:chOff x="0" y="0"/>
            <a:chExt cx="768350" cy="768350"/>
          </a:xfrm>
        </p:grpSpPr>
        <p:sp>
          <p:nvSpPr>
            <p:cNvPr id="33" name="Freeform 33"/>
            <p:cNvSpPr/>
            <p:nvPr/>
          </p:nvSpPr>
          <p:spPr>
            <a:xfrm>
              <a:off x="6350" y="6350"/>
              <a:ext cx="755650" cy="755650"/>
            </a:xfrm>
            <a:custGeom>
              <a:avLst/>
              <a:gdLst/>
              <a:ahLst/>
              <a:cxnLst/>
              <a:rect l="l" t="t" r="r" b="b"/>
              <a:pathLst>
                <a:path w="755650" h="755650">
                  <a:moveTo>
                    <a:pt x="0" y="141097"/>
                  </a:moveTo>
                  <a:cubicBezTo>
                    <a:pt x="0" y="63119"/>
                    <a:pt x="63119" y="0"/>
                    <a:pt x="141097" y="0"/>
                  </a:cubicBezTo>
                  <a:lnTo>
                    <a:pt x="614553" y="0"/>
                  </a:lnTo>
                  <a:cubicBezTo>
                    <a:pt x="692531" y="0"/>
                    <a:pt x="755650" y="63119"/>
                    <a:pt x="755650" y="141097"/>
                  </a:cubicBezTo>
                  <a:lnTo>
                    <a:pt x="755650" y="614553"/>
                  </a:lnTo>
                  <a:cubicBezTo>
                    <a:pt x="755650" y="692531"/>
                    <a:pt x="692531" y="755650"/>
                    <a:pt x="614553" y="755650"/>
                  </a:cubicBezTo>
                  <a:lnTo>
                    <a:pt x="141097" y="755650"/>
                  </a:lnTo>
                  <a:cubicBezTo>
                    <a:pt x="63119" y="755650"/>
                    <a:pt x="0" y="692531"/>
                    <a:pt x="0" y="614553"/>
                  </a:cubicBezTo>
                  <a:close/>
                </a:path>
              </a:pathLst>
            </a:custGeom>
            <a:solidFill>
              <a:srgbClr val="D6F5EE"/>
            </a:solidFill>
          </p:spPr>
          <p:txBody>
            <a:bodyPr/>
            <a:lstStyle/>
            <a:p>
              <a:endParaRPr lang="en-IN" sz="1440"/>
            </a:p>
          </p:txBody>
        </p:sp>
        <p:sp>
          <p:nvSpPr>
            <p:cNvPr id="34" name="Freeform 34"/>
            <p:cNvSpPr/>
            <p:nvPr/>
          </p:nvSpPr>
          <p:spPr>
            <a:xfrm>
              <a:off x="0" y="0"/>
              <a:ext cx="768350" cy="768350"/>
            </a:xfrm>
            <a:custGeom>
              <a:avLst/>
              <a:gdLst/>
              <a:ahLst/>
              <a:cxnLst/>
              <a:rect l="l" t="t" r="r" b="b"/>
              <a:pathLst>
                <a:path w="768350" h="768350">
                  <a:moveTo>
                    <a:pt x="0" y="147447"/>
                  </a:moveTo>
                  <a:cubicBezTo>
                    <a:pt x="0" y="66040"/>
                    <a:pt x="66040" y="0"/>
                    <a:pt x="147447" y="0"/>
                  </a:cubicBezTo>
                  <a:lnTo>
                    <a:pt x="620903" y="0"/>
                  </a:lnTo>
                  <a:lnTo>
                    <a:pt x="620903" y="6350"/>
                  </a:lnTo>
                  <a:lnTo>
                    <a:pt x="620903" y="0"/>
                  </a:lnTo>
                  <a:cubicBezTo>
                    <a:pt x="702310" y="0"/>
                    <a:pt x="768350" y="66040"/>
                    <a:pt x="768350" y="147447"/>
                  </a:cubicBezTo>
                  <a:lnTo>
                    <a:pt x="762000" y="147447"/>
                  </a:lnTo>
                  <a:lnTo>
                    <a:pt x="768350" y="147447"/>
                  </a:lnTo>
                  <a:lnTo>
                    <a:pt x="768350" y="620903"/>
                  </a:lnTo>
                  <a:lnTo>
                    <a:pt x="762000" y="620903"/>
                  </a:lnTo>
                  <a:lnTo>
                    <a:pt x="768350" y="620903"/>
                  </a:lnTo>
                  <a:cubicBezTo>
                    <a:pt x="768350" y="702310"/>
                    <a:pt x="702310" y="768350"/>
                    <a:pt x="620903" y="768350"/>
                  </a:cubicBezTo>
                  <a:lnTo>
                    <a:pt x="620903" y="762000"/>
                  </a:lnTo>
                  <a:lnTo>
                    <a:pt x="620903" y="768350"/>
                  </a:lnTo>
                  <a:lnTo>
                    <a:pt x="147447" y="768350"/>
                  </a:lnTo>
                  <a:lnTo>
                    <a:pt x="147447" y="762000"/>
                  </a:lnTo>
                  <a:lnTo>
                    <a:pt x="147447" y="768350"/>
                  </a:lnTo>
                  <a:cubicBezTo>
                    <a:pt x="66040" y="768350"/>
                    <a:pt x="0" y="702310"/>
                    <a:pt x="0" y="620903"/>
                  </a:cubicBezTo>
                  <a:lnTo>
                    <a:pt x="0" y="147447"/>
                  </a:lnTo>
                  <a:lnTo>
                    <a:pt x="6350" y="147447"/>
                  </a:lnTo>
                  <a:lnTo>
                    <a:pt x="0" y="147447"/>
                  </a:lnTo>
                  <a:moveTo>
                    <a:pt x="12700" y="147447"/>
                  </a:moveTo>
                  <a:lnTo>
                    <a:pt x="12700" y="620903"/>
                  </a:lnTo>
                  <a:lnTo>
                    <a:pt x="6350" y="620903"/>
                  </a:lnTo>
                  <a:lnTo>
                    <a:pt x="12700" y="620903"/>
                  </a:lnTo>
                  <a:cubicBezTo>
                    <a:pt x="12700" y="695325"/>
                    <a:pt x="73025" y="755650"/>
                    <a:pt x="147447" y="755650"/>
                  </a:cubicBezTo>
                  <a:lnTo>
                    <a:pt x="620903" y="755650"/>
                  </a:lnTo>
                  <a:cubicBezTo>
                    <a:pt x="695325" y="755650"/>
                    <a:pt x="755650" y="695325"/>
                    <a:pt x="755650" y="620903"/>
                  </a:cubicBezTo>
                  <a:lnTo>
                    <a:pt x="755650" y="147447"/>
                  </a:lnTo>
                  <a:cubicBezTo>
                    <a:pt x="755650" y="73025"/>
                    <a:pt x="695325" y="12700"/>
                    <a:pt x="620903" y="12700"/>
                  </a:cubicBezTo>
                  <a:lnTo>
                    <a:pt x="147447" y="12700"/>
                  </a:lnTo>
                  <a:lnTo>
                    <a:pt x="147447" y="6350"/>
                  </a:lnTo>
                  <a:lnTo>
                    <a:pt x="147447" y="12700"/>
                  </a:lnTo>
                  <a:cubicBezTo>
                    <a:pt x="73025" y="12700"/>
                    <a:pt x="12700" y="73025"/>
                    <a:pt x="12700" y="147447"/>
                  </a:cubicBezTo>
                  <a:close/>
                </a:path>
              </a:pathLst>
            </a:custGeom>
            <a:solidFill>
              <a:srgbClr val="BCDBD4"/>
            </a:solidFill>
          </p:spPr>
          <p:txBody>
            <a:bodyPr/>
            <a:lstStyle/>
            <a:p>
              <a:endParaRPr lang="en-IN" sz="1440"/>
            </a:p>
          </p:txBody>
        </p:sp>
      </p:grpSp>
      <p:sp>
        <p:nvSpPr>
          <p:cNvPr id="35" name="TextBox 35"/>
          <p:cNvSpPr txBox="1"/>
          <p:nvPr/>
        </p:nvSpPr>
        <p:spPr>
          <a:xfrm>
            <a:off x="859274" y="6982242"/>
            <a:ext cx="302181" cy="310406"/>
          </a:xfrm>
          <a:prstGeom prst="rect">
            <a:avLst/>
          </a:prstGeom>
        </p:spPr>
        <p:txBody>
          <a:bodyPr lIns="0" tIns="0" rIns="0" bIns="0" rtlCol="0" anchor="t">
            <a:spAutoFit/>
          </a:bodyPr>
          <a:lstStyle/>
          <a:p>
            <a:pPr algn="ctr">
              <a:lnSpc>
                <a:spcPts val="2350"/>
              </a:lnSpc>
            </a:pPr>
            <a:r>
              <a:rPr lang="en-US" sz="2350" b="1" dirty="0">
                <a:solidFill>
                  <a:srgbClr val="333F70"/>
                </a:solidFill>
                <a:latin typeface="Arimo Bold"/>
                <a:ea typeface="Arimo Bold"/>
                <a:cs typeface="Arimo Bold"/>
                <a:sym typeface="Arimo Bold"/>
              </a:rPr>
              <a:t>6</a:t>
            </a:r>
          </a:p>
        </p:txBody>
      </p:sp>
      <p:sp>
        <p:nvSpPr>
          <p:cNvPr id="36" name="TextBox 36"/>
          <p:cNvSpPr txBox="1"/>
          <p:nvPr/>
        </p:nvSpPr>
        <p:spPr>
          <a:xfrm>
            <a:off x="1438513" y="6967896"/>
            <a:ext cx="12408218" cy="306431"/>
          </a:xfrm>
          <a:prstGeom prst="rect">
            <a:avLst/>
          </a:prstGeom>
        </p:spPr>
        <p:txBody>
          <a:bodyPr lIns="0" tIns="0" rIns="0" bIns="0" rtlCol="0" anchor="t">
            <a:spAutoFit/>
          </a:bodyPr>
          <a:lstStyle/>
          <a:p>
            <a:pPr>
              <a:lnSpc>
                <a:spcPts val="2450"/>
              </a:lnSpc>
            </a:pPr>
            <a:r>
              <a:rPr lang="en-US" sz="1950" b="1" dirty="0">
                <a:solidFill>
                  <a:srgbClr val="333F70"/>
                </a:solidFill>
                <a:latin typeface="Arimo Bold"/>
                <a:ea typeface="Arimo Bold"/>
                <a:cs typeface="Arimo Bold"/>
                <a:sym typeface="Arimo Bold"/>
              </a:rPr>
              <a:t>To build a mobile-friendly front-end and admin dashboard (MERN stack or similar).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AEB0C-8CFB-ABE0-71C7-84BA9831D1C7}"/>
              </a:ext>
            </a:extLst>
          </p:cNvPr>
          <p:cNvSpPr>
            <a:spLocks noGrp="1"/>
          </p:cNvSpPr>
          <p:nvPr>
            <p:ph type="title"/>
          </p:nvPr>
        </p:nvSpPr>
        <p:spPr>
          <a:xfrm>
            <a:off x="3779520" y="627797"/>
            <a:ext cx="6583680" cy="914400"/>
          </a:xfrm>
        </p:spPr>
        <p:txBody>
          <a:bodyPr>
            <a:normAutofit fontScale="90000"/>
          </a:bodyPr>
          <a:lstStyle/>
          <a:p>
            <a:pPr algn="ctr"/>
            <a:r>
              <a:rPr lang="en-US" b="1" dirty="0">
                <a:solidFill>
                  <a:srgbClr val="333F70"/>
                </a:solidFill>
                <a:latin typeface="Arimo Bold"/>
                <a:ea typeface="Arimo Bold"/>
                <a:cs typeface="Arimo Bold"/>
                <a:sym typeface="Arimo Bold"/>
              </a:rPr>
              <a:t>Literature Review</a:t>
            </a:r>
            <a:br>
              <a:rPr lang="en-US" b="1" dirty="0">
                <a:solidFill>
                  <a:srgbClr val="333F70"/>
                </a:solidFill>
                <a:latin typeface="Arimo Bold"/>
                <a:ea typeface="Arimo Bold"/>
                <a:cs typeface="Arimo Bold"/>
                <a:sym typeface="Arimo Bold"/>
              </a:rPr>
            </a:br>
            <a:endParaRPr lang="en-IN" dirty="0"/>
          </a:p>
        </p:txBody>
      </p:sp>
      <p:graphicFrame>
        <p:nvGraphicFramePr>
          <p:cNvPr id="4" name="Content Placeholder 3">
            <a:extLst>
              <a:ext uri="{FF2B5EF4-FFF2-40B4-BE49-F238E27FC236}">
                <a16:creationId xmlns:a16="http://schemas.microsoft.com/office/drawing/2014/main" id="{786D275C-82C4-19C6-9F73-49B0D42E25C9}"/>
              </a:ext>
            </a:extLst>
          </p:cNvPr>
          <p:cNvGraphicFramePr>
            <a:graphicFrameLocks noGrp="1"/>
          </p:cNvGraphicFramePr>
          <p:nvPr>
            <p:ph idx="1"/>
            <p:extLst>
              <p:ext uri="{D42A27DB-BD31-4B8C-83A1-F6EECF244321}">
                <p14:modId xmlns:p14="http://schemas.microsoft.com/office/powerpoint/2010/main" val="2080593285"/>
              </p:ext>
            </p:extLst>
          </p:nvPr>
        </p:nvGraphicFramePr>
        <p:xfrm>
          <a:off x="883920" y="1383884"/>
          <a:ext cx="11948160" cy="5942466"/>
        </p:xfrm>
        <a:graphic>
          <a:graphicData uri="http://schemas.openxmlformats.org/drawingml/2006/table">
            <a:tbl>
              <a:tblPr firstRow="1" bandRow="1">
                <a:tableStyleId>{5C22544A-7EE6-4342-B048-85BDC9FD1C3A}</a:tableStyleId>
              </a:tblPr>
              <a:tblGrid>
                <a:gridCol w="3982720">
                  <a:extLst>
                    <a:ext uri="{9D8B030D-6E8A-4147-A177-3AD203B41FA5}">
                      <a16:colId xmlns:a16="http://schemas.microsoft.com/office/drawing/2014/main" val="4093844621"/>
                    </a:ext>
                  </a:extLst>
                </a:gridCol>
                <a:gridCol w="3982720">
                  <a:extLst>
                    <a:ext uri="{9D8B030D-6E8A-4147-A177-3AD203B41FA5}">
                      <a16:colId xmlns:a16="http://schemas.microsoft.com/office/drawing/2014/main" val="771226038"/>
                    </a:ext>
                  </a:extLst>
                </a:gridCol>
                <a:gridCol w="3982720">
                  <a:extLst>
                    <a:ext uri="{9D8B030D-6E8A-4147-A177-3AD203B41FA5}">
                      <a16:colId xmlns:a16="http://schemas.microsoft.com/office/drawing/2014/main" val="1972641890"/>
                    </a:ext>
                  </a:extLst>
                </a:gridCol>
              </a:tblGrid>
              <a:tr h="9397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333F70"/>
                        </a:solidFill>
                        <a:latin typeface="Open Sans Bold"/>
                        <a:ea typeface="Open Sans Bold"/>
                        <a:cs typeface="Open Sans Bold"/>
                        <a:sym typeface="Open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dirty="0">
                          <a:solidFill>
                            <a:srgbClr val="333F70"/>
                          </a:solidFill>
                          <a:latin typeface="Open Sans Bold"/>
                          <a:ea typeface="Open Sans Bold"/>
                          <a:cs typeface="Open Sans Bold"/>
                          <a:sym typeface="Open Sans Bold"/>
                        </a:rPr>
                        <a:t>Author / Year</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333F70"/>
                        </a:solidFill>
                        <a:latin typeface="Open Sans Bold"/>
                        <a:ea typeface="Open Sans Bold"/>
                        <a:cs typeface="Open Sans Bold"/>
                        <a:sym typeface="Open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dirty="0">
                          <a:solidFill>
                            <a:srgbClr val="333F70"/>
                          </a:solidFill>
                          <a:latin typeface="Open Sans Bold"/>
                          <a:ea typeface="Open Sans Bold"/>
                          <a:cs typeface="Open Sans Bold"/>
                          <a:sym typeface="Open Sans Bold"/>
                        </a:rPr>
                        <a:t>Focus</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333F70"/>
                        </a:solidFill>
                        <a:latin typeface="Open Sans Bold"/>
                        <a:ea typeface="Open Sans Bold"/>
                        <a:cs typeface="Open Sans Bold"/>
                        <a:sym typeface="Open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dirty="0">
                          <a:solidFill>
                            <a:srgbClr val="333F70"/>
                          </a:solidFill>
                          <a:latin typeface="Open Sans Bold"/>
                          <a:ea typeface="Open Sans Bold"/>
                          <a:cs typeface="Open Sans Bold"/>
                          <a:sym typeface="Open Sans Bold"/>
                        </a:rPr>
                        <a:t>Key Findings </a:t>
                      </a:r>
                    </a:p>
                    <a:p>
                      <a:endParaRPr lang="en-IN" sz="1700" dirty="0"/>
                    </a:p>
                  </a:txBody>
                  <a:tcPr marL="73152" marR="73152" marT="36576" marB="36576"/>
                </a:tc>
                <a:extLst>
                  <a:ext uri="{0D108BD9-81ED-4DB2-BD59-A6C34878D82A}">
                    <a16:rowId xmlns:a16="http://schemas.microsoft.com/office/drawing/2014/main" val="299804937"/>
                  </a:ext>
                </a:extLst>
              </a:tr>
              <a:tr h="12874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P. Arora,  M. Gaur, H. Jaisingh, R. Pandey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T. Rustagi, IJCRT, 2023</a:t>
                      </a:r>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Developing Event Management Web Application</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Developing Event Management Web Application— IJCRT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u="sng" dirty="0">
                        <a:solidFill>
                          <a:srgbClr val="26A688"/>
                        </a:solidFill>
                        <a:latin typeface="Open Sans"/>
                        <a:ea typeface="Open Sans"/>
                        <a:cs typeface="Open Sans"/>
                        <a:sym typeface="Open Sans"/>
                        <a:hlinkClick r:id="rId2" tooltip="https://www.researchgate.net/publication/315567217_Design_and_Implementation_of_College_Sports_Management_Information_System_based_on_UMLSports"/>
                      </a:endParaRPr>
                    </a:p>
                    <a:p>
                      <a:endParaRPr lang="en-IN" sz="1700" dirty="0"/>
                    </a:p>
                  </a:txBody>
                  <a:tcPr marL="73152" marR="73152" marT="36576" marB="36576"/>
                </a:tc>
                <a:extLst>
                  <a:ext uri="{0D108BD9-81ED-4DB2-BD59-A6C34878D82A}">
                    <a16:rowId xmlns:a16="http://schemas.microsoft.com/office/drawing/2014/main" val="784728469"/>
                  </a:ext>
                </a:extLst>
              </a:tr>
              <a:tr h="12392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Kharat, A., Bhosale, P., Gupta, S., and Barshe, S., IRJET, 2024</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Responsive Web Design</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Responsive Web Design — IRJET </a:t>
                      </a:r>
                      <a:endParaRPr lang="en-US" sz="1400" u="sng" dirty="0">
                        <a:solidFill>
                          <a:srgbClr val="26A688"/>
                        </a:solidFill>
                        <a:latin typeface="Open Sans"/>
                        <a:ea typeface="Open Sans"/>
                        <a:cs typeface="Open Sans"/>
                        <a:sym typeface="Open Sans"/>
                        <a:hlinkClick r:id="rId3" tooltip="https://ijarst.in/public/uploads/paper/513231709636567.pdfYusuf"/>
                      </a:endParaRPr>
                    </a:p>
                    <a:p>
                      <a:endParaRPr lang="en-IN" sz="1700" dirty="0"/>
                    </a:p>
                  </a:txBody>
                  <a:tcPr marL="73152" marR="73152" marT="36576" marB="36576"/>
                </a:tc>
                <a:extLst>
                  <a:ext uri="{0D108BD9-81ED-4DB2-BD59-A6C34878D82A}">
                    <a16:rowId xmlns:a16="http://schemas.microsoft.com/office/drawing/2014/main" val="4104356839"/>
                  </a:ext>
                </a:extLst>
              </a:tr>
              <a:tr h="12380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err="1">
                          <a:solidFill>
                            <a:srgbClr val="333F70"/>
                          </a:solidFill>
                          <a:latin typeface="Open Sans"/>
                          <a:ea typeface="Open Sans"/>
                          <a:cs typeface="Open Sans"/>
                          <a:sym typeface="Open Sans"/>
                        </a:rPr>
                        <a:t>Sonekar</a:t>
                      </a:r>
                      <a:r>
                        <a:rPr lang="en-US" sz="1400" dirty="0">
                          <a:solidFill>
                            <a:srgbClr val="333F70"/>
                          </a:solidFill>
                          <a:latin typeface="Open Sans"/>
                          <a:ea typeface="Open Sans"/>
                          <a:cs typeface="Open Sans"/>
                          <a:sym typeface="Open Sans"/>
                        </a:rPr>
                        <a:t>, S.V., </a:t>
                      </a:r>
                      <a:r>
                        <a:rPr lang="en-US" sz="1400" dirty="0" err="1">
                          <a:solidFill>
                            <a:srgbClr val="333F70"/>
                          </a:solidFill>
                          <a:latin typeface="Open Sans"/>
                          <a:ea typeface="Open Sans"/>
                          <a:cs typeface="Open Sans"/>
                          <a:sym typeface="Open Sans"/>
                        </a:rPr>
                        <a:t>Kokate</a:t>
                      </a:r>
                      <a:r>
                        <a:rPr lang="en-US" sz="1400" dirty="0">
                          <a:solidFill>
                            <a:srgbClr val="333F70"/>
                          </a:solidFill>
                          <a:latin typeface="Open Sans"/>
                          <a:ea typeface="Open Sans"/>
                          <a:cs typeface="Open Sans"/>
                          <a:sym typeface="Open Sans"/>
                        </a:rPr>
                        <a:t>, R., and </a:t>
                      </a:r>
                      <a:r>
                        <a:rPr lang="en-US" sz="1400" dirty="0" err="1">
                          <a:solidFill>
                            <a:srgbClr val="333F70"/>
                          </a:solidFill>
                          <a:latin typeface="Open Sans"/>
                          <a:ea typeface="Open Sans"/>
                          <a:cs typeface="Open Sans"/>
                          <a:sym typeface="Open Sans"/>
                        </a:rPr>
                        <a:t>Uikey</a:t>
                      </a:r>
                      <a:r>
                        <a:rPr lang="en-US" sz="1400" dirty="0">
                          <a:solidFill>
                            <a:srgbClr val="333F70"/>
                          </a:solidFill>
                          <a:latin typeface="Open Sans"/>
                          <a:ea typeface="Open Sans"/>
                          <a:cs typeface="Open Sans"/>
                          <a:sym typeface="Open Sans"/>
                        </a:rPr>
                        <a:t>, 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IJNRD, 2025</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Design and Implementation of a Web Based Campus Event Management System</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Design and Implementation of a Web Based Campus Event Management System — IJNRD</a:t>
                      </a:r>
                      <a:endParaRPr lang="en-US" sz="1400" u="sng" dirty="0">
                        <a:solidFill>
                          <a:srgbClr val="26A688"/>
                        </a:solidFill>
                        <a:latin typeface="Open Sans"/>
                        <a:ea typeface="Open Sans"/>
                        <a:cs typeface="Open Sans"/>
                        <a:sym typeface="Open Sans"/>
                        <a:hlinkClick r:id="rId4" tooltip="https://www.ncbi.nlm.nih.gov/pmc/articles/PMC9492432/Spieksma"/>
                      </a:endParaRPr>
                    </a:p>
                    <a:p>
                      <a:endParaRPr lang="en-IN" sz="1700" dirty="0"/>
                    </a:p>
                  </a:txBody>
                  <a:tcPr marL="73152" marR="73152" marT="36576" marB="36576"/>
                </a:tc>
                <a:extLst>
                  <a:ext uri="{0D108BD9-81ED-4DB2-BD59-A6C34878D82A}">
                    <a16:rowId xmlns:a16="http://schemas.microsoft.com/office/drawing/2014/main" val="3492115708"/>
                  </a:ext>
                </a:extLst>
              </a:tr>
              <a:tr h="12380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Nie, H.., IEEE, 2024</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Design and Implementation of Campus Sports Meet Management System </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Design and Implementation of Campus Sports Meet Management System — IEEE  </a:t>
                      </a:r>
                      <a:endParaRPr lang="en-US" sz="1400" u="sng" dirty="0">
                        <a:solidFill>
                          <a:srgbClr val="26A688"/>
                        </a:solidFill>
                        <a:latin typeface="Open Sans"/>
                        <a:ea typeface="Open Sans"/>
                        <a:cs typeface="Open Sans"/>
                        <a:sym typeface="Open Sans"/>
                        <a:hlinkClick r:id="rId5" tooltip="https://courses.cs.washington.edu/courses/csep521/07wi/prj/sam_scott.pdfResearch"/>
                      </a:endParaRPr>
                    </a:p>
                    <a:p>
                      <a:endParaRPr lang="en-IN" sz="1700" dirty="0"/>
                    </a:p>
                  </a:txBody>
                  <a:tcPr marL="73152" marR="73152" marT="36576" marB="36576"/>
                </a:tc>
                <a:extLst>
                  <a:ext uri="{0D108BD9-81ED-4DB2-BD59-A6C34878D82A}">
                    <a16:rowId xmlns:a16="http://schemas.microsoft.com/office/drawing/2014/main" val="2890357282"/>
                  </a:ext>
                </a:extLst>
              </a:tr>
            </a:tbl>
          </a:graphicData>
        </a:graphic>
      </p:graphicFrame>
    </p:spTree>
    <p:extLst>
      <p:ext uri="{BB962C8B-B14F-4D97-AF65-F5344CB8AC3E}">
        <p14:creationId xmlns:p14="http://schemas.microsoft.com/office/powerpoint/2010/main" val="3836774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383D907-7450-0D3A-F849-375A4B3229F7}"/>
              </a:ext>
            </a:extLst>
          </p:cNvPr>
          <p:cNvGraphicFramePr>
            <a:graphicFrameLocks noGrp="1"/>
          </p:cNvGraphicFramePr>
          <p:nvPr>
            <p:ph idx="1"/>
            <p:extLst>
              <p:ext uri="{D42A27DB-BD31-4B8C-83A1-F6EECF244321}">
                <p14:modId xmlns:p14="http://schemas.microsoft.com/office/powerpoint/2010/main" val="1749164437"/>
              </p:ext>
            </p:extLst>
          </p:nvPr>
        </p:nvGraphicFramePr>
        <p:xfrm>
          <a:off x="992211" y="1134522"/>
          <a:ext cx="11942955" cy="5960555"/>
        </p:xfrm>
        <a:graphic>
          <a:graphicData uri="http://schemas.openxmlformats.org/drawingml/2006/table">
            <a:tbl>
              <a:tblPr firstRow="1" bandRow="1">
                <a:tableStyleId>{5C22544A-7EE6-4342-B048-85BDC9FD1C3A}</a:tableStyleId>
              </a:tblPr>
              <a:tblGrid>
                <a:gridCol w="3980985">
                  <a:extLst>
                    <a:ext uri="{9D8B030D-6E8A-4147-A177-3AD203B41FA5}">
                      <a16:colId xmlns:a16="http://schemas.microsoft.com/office/drawing/2014/main" val="1606104806"/>
                    </a:ext>
                  </a:extLst>
                </a:gridCol>
                <a:gridCol w="3980985">
                  <a:extLst>
                    <a:ext uri="{9D8B030D-6E8A-4147-A177-3AD203B41FA5}">
                      <a16:colId xmlns:a16="http://schemas.microsoft.com/office/drawing/2014/main" val="626882094"/>
                    </a:ext>
                  </a:extLst>
                </a:gridCol>
                <a:gridCol w="3980985">
                  <a:extLst>
                    <a:ext uri="{9D8B030D-6E8A-4147-A177-3AD203B41FA5}">
                      <a16:colId xmlns:a16="http://schemas.microsoft.com/office/drawing/2014/main" val="2751434318"/>
                    </a:ext>
                  </a:extLst>
                </a:gridCol>
              </a:tblGrid>
              <a:tr h="1009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333F70"/>
                        </a:solidFill>
                        <a:latin typeface="Open Sans Bold"/>
                        <a:ea typeface="Open Sans Bold"/>
                        <a:cs typeface="Open Sans Bold"/>
                        <a:sym typeface="Open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dirty="0">
                          <a:solidFill>
                            <a:srgbClr val="333F70"/>
                          </a:solidFill>
                          <a:latin typeface="Open Sans Bold"/>
                          <a:ea typeface="Open Sans Bold"/>
                          <a:cs typeface="Open Sans Bold"/>
                          <a:sym typeface="Open Sans Bold"/>
                        </a:rPr>
                        <a:t>Author / Year</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333F70"/>
                        </a:solidFill>
                        <a:latin typeface="Open Sans Bold"/>
                        <a:ea typeface="Open Sans Bold"/>
                        <a:cs typeface="Open Sans Bold"/>
                        <a:sym typeface="Open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dirty="0">
                          <a:solidFill>
                            <a:srgbClr val="333F70"/>
                          </a:solidFill>
                          <a:latin typeface="Open Sans Bold"/>
                          <a:ea typeface="Open Sans Bold"/>
                          <a:cs typeface="Open Sans Bold"/>
                          <a:sym typeface="Open Sans Bold"/>
                        </a:rPr>
                        <a:t>Focus</a:t>
                      </a:r>
                    </a:p>
                    <a:p>
                      <a:endParaRPr lang="en-IN" sz="1700" dirty="0"/>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b="1" dirty="0">
                        <a:solidFill>
                          <a:srgbClr val="333F70"/>
                        </a:solidFill>
                        <a:latin typeface="Open Sans Bold"/>
                        <a:ea typeface="Open Sans Bold"/>
                        <a:cs typeface="Open Sans Bold"/>
                        <a:sym typeface="Open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dirty="0">
                          <a:solidFill>
                            <a:srgbClr val="333F70"/>
                          </a:solidFill>
                          <a:latin typeface="Open Sans Bold"/>
                          <a:ea typeface="Open Sans Bold"/>
                          <a:cs typeface="Open Sans Bold"/>
                          <a:sym typeface="Open Sans Bold"/>
                        </a:rPr>
                        <a:t>Key Findings </a:t>
                      </a:r>
                    </a:p>
                    <a:p>
                      <a:endParaRPr lang="en-IN" sz="1700" dirty="0"/>
                    </a:p>
                  </a:txBody>
                  <a:tcPr marL="73152" marR="73152" marT="36576" marB="36576"/>
                </a:tc>
                <a:extLst>
                  <a:ext uri="{0D108BD9-81ED-4DB2-BD59-A6C34878D82A}">
                    <a16:rowId xmlns:a16="http://schemas.microsoft.com/office/drawing/2014/main" val="3672040499"/>
                  </a:ext>
                </a:extLst>
              </a:tr>
              <a:tr h="12732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Bhaktavatsala, S., Adarsh, K., Ashritha, K. B., &amp; </a:t>
                      </a:r>
                      <a:r>
                        <a:rPr lang="en-IN" sz="1400" dirty="0" err="1">
                          <a:solidFill>
                            <a:srgbClr val="333F70"/>
                          </a:solidFill>
                          <a:latin typeface="Open Sans" panose="020B0606030504020204" pitchFamily="34" charset="0"/>
                          <a:ea typeface="Open Sans" panose="020B0606030504020204" pitchFamily="34" charset="0"/>
                          <a:cs typeface="Open Sans" panose="020B0606030504020204" pitchFamily="34" charset="0"/>
                        </a:rPr>
                        <a:t>Hanmanth</a:t>
                      </a:r>
                      <a:r>
                        <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 IJMEC, 2025</a:t>
                      </a:r>
                      <a:endParaRPr lang="en-US" sz="1400" dirty="0">
                        <a:solidFill>
                          <a:srgbClr val="333F70"/>
                        </a:solidFill>
                        <a:latin typeface="Open Sans" panose="020B0606030504020204" pitchFamily="34" charset="0"/>
                        <a:ea typeface="Open Sans" panose="020B0606030504020204" pitchFamily="34" charset="0"/>
                        <a:cs typeface="Open Sans" panose="020B0606030504020204" pitchFamily="34" charset="0"/>
                        <a:sym typeface="Open Sans"/>
                      </a:endParaRPr>
                    </a:p>
                  </a:txBody>
                  <a:tcPr marL="73152" marR="73152" marT="36576" marB="36576"/>
                </a:tc>
                <a:tc>
                  <a:txBody>
                    <a:bodyPr/>
                    <a:lstStyle/>
                    <a:p>
                      <a:r>
                        <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Sports Club Management System</a:t>
                      </a:r>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Sports Club Management System </a:t>
                      </a:r>
                      <a:r>
                        <a:rPr lang="en-US" sz="1400" dirty="0">
                          <a:solidFill>
                            <a:srgbClr val="333F70"/>
                          </a:solidFill>
                          <a:latin typeface="Open Sans"/>
                          <a:ea typeface="Open Sans"/>
                          <a:cs typeface="Open Sans"/>
                          <a:sym typeface="Open Sans"/>
                        </a:rPr>
                        <a:t>— IJMEC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u="sng" dirty="0">
                        <a:solidFill>
                          <a:srgbClr val="26A688"/>
                        </a:solidFill>
                        <a:latin typeface="Open Sans"/>
                        <a:ea typeface="Open Sans"/>
                        <a:cs typeface="Open Sans"/>
                        <a:sym typeface="Open Sans"/>
                        <a:hlinkClick r:id="rId2" tooltip="https://www.researchgate.net/publication/315567217_Design_and_Implementation_of_College_Sports_Management_Information_System_based_on_UMLSports"/>
                      </a:endParaRPr>
                    </a:p>
                    <a:p>
                      <a:endParaRPr lang="en-IN" sz="1700" dirty="0"/>
                    </a:p>
                  </a:txBody>
                  <a:tcPr marL="73152" marR="73152" marT="36576" marB="36576"/>
                </a:tc>
                <a:extLst>
                  <a:ext uri="{0D108BD9-81ED-4DB2-BD59-A6C34878D82A}">
                    <a16:rowId xmlns:a16="http://schemas.microsoft.com/office/drawing/2014/main" val="1831790509"/>
                  </a:ext>
                </a:extLst>
              </a:tr>
              <a:tr h="1202738">
                <a:tc>
                  <a:txBody>
                    <a:bodyPr/>
                    <a:lstStyle/>
                    <a:p>
                      <a:r>
                        <a:rPr lang="en-IN" sz="1400" dirty="0" err="1">
                          <a:solidFill>
                            <a:srgbClr val="333F70"/>
                          </a:solidFill>
                          <a:latin typeface="Open Sans" panose="020B0606030504020204" pitchFamily="34" charset="0"/>
                          <a:ea typeface="Open Sans" panose="020B0606030504020204" pitchFamily="34" charset="0"/>
                          <a:cs typeface="Open Sans" panose="020B0606030504020204" pitchFamily="34" charset="0"/>
                        </a:rPr>
                        <a:t>Çatalyürek</a:t>
                      </a:r>
                      <a:r>
                        <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 Ü. V., Feo, J., Gebremedhin, A. H., </a:t>
                      </a:r>
                      <a:r>
                        <a:rPr lang="en-IN" sz="1400" dirty="0" err="1">
                          <a:solidFill>
                            <a:srgbClr val="333F70"/>
                          </a:solidFill>
                          <a:latin typeface="Open Sans" panose="020B0606030504020204" pitchFamily="34" charset="0"/>
                          <a:ea typeface="Open Sans" panose="020B0606030504020204" pitchFamily="34" charset="0"/>
                          <a:cs typeface="Open Sans" panose="020B0606030504020204" pitchFamily="34" charset="0"/>
                        </a:rPr>
                        <a:t>Halappanavar</a:t>
                      </a:r>
                      <a:r>
                        <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 M., &amp; Pothen, A., Science Direct Elsevier, 2023</a:t>
                      </a:r>
                    </a:p>
                  </a:txBody>
                  <a:tcPr marL="73152" marR="73152" marT="36576" marB="36576"/>
                </a:tc>
                <a:tc>
                  <a:txBody>
                    <a:bodyPr/>
                    <a:lstStyle/>
                    <a:p>
                      <a:r>
                        <a:rPr lang="en-US"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Graph Coloring Algorithms for Multi-Core and Massively Multithreaded Architectures</a:t>
                      </a:r>
                      <a:endPar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endParaRPr>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Graph Coloring Algorithms for Multi-Core and Massively Multithreaded Architectures</a:t>
                      </a:r>
                      <a:r>
                        <a:rPr lang="en-US" sz="1400" dirty="0">
                          <a:solidFill>
                            <a:srgbClr val="333F70"/>
                          </a:solidFill>
                          <a:latin typeface="Open Sans" panose="020B0606030504020204" pitchFamily="34" charset="0"/>
                          <a:ea typeface="Open Sans" panose="020B0606030504020204" pitchFamily="34" charset="0"/>
                          <a:cs typeface="Open Sans" panose="020B0606030504020204" pitchFamily="34" charset="0"/>
                          <a:sym typeface="Open Sans"/>
                        </a:rPr>
                        <a:t> </a:t>
                      </a:r>
                      <a:r>
                        <a:rPr lang="en-US" sz="1400" dirty="0">
                          <a:solidFill>
                            <a:srgbClr val="333F70"/>
                          </a:solidFill>
                          <a:latin typeface="Open Sans"/>
                          <a:ea typeface="Open Sans"/>
                          <a:cs typeface="Open Sans"/>
                          <a:sym typeface="Open Sans"/>
                        </a:rPr>
                        <a:t>— </a:t>
                      </a:r>
                      <a:r>
                        <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Science Direct Elsevier</a:t>
                      </a:r>
                      <a:r>
                        <a:rPr lang="en-US" sz="1400" dirty="0">
                          <a:solidFill>
                            <a:srgbClr val="333F70"/>
                          </a:solidFill>
                          <a:latin typeface="Open Sans"/>
                          <a:ea typeface="Open Sans"/>
                          <a:cs typeface="Open Sans"/>
                          <a:sym typeface="Open Sans"/>
                        </a:rPr>
                        <a:t> </a:t>
                      </a:r>
                      <a:endParaRPr lang="en-US" sz="1400" u="sng" dirty="0">
                        <a:solidFill>
                          <a:srgbClr val="26A688"/>
                        </a:solidFill>
                        <a:latin typeface="Open Sans"/>
                        <a:ea typeface="Open Sans"/>
                        <a:cs typeface="Open Sans"/>
                        <a:sym typeface="Open Sans"/>
                        <a:hlinkClick r:id="rId3" tooltip="https://ijarst.in/public/uploads/paper/513231709636567.pdfYusuf"/>
                      </a:endParaRPr>
                    </a:p>
                    <a:p>
                      <a:endParaRPr lang="en-IN" sz="1700" dirty="0"/>
                    </a:p>
                  </a:txBody>
                  <a:tcPr marL="73152" marR="73152" marT="36576" marB="36576"/>
                </a:tc>
                <a:extLst>
                  <a:ext uri="{0D108BD9-81ED-4DB2-BD59-A6C34878D82A}">
                    <a16:rowId xmlns:a16="http://schemas.microsoft.com/office/drawing/2014/main" val="2335415151"/>
                  </a:ext>
                </a:extLst>
              </a:tr>
              <a:tr h="1273274">
                <a:tc>
                  <a:txBody>
                    <a:bodyPr/>
                    <a:lstStyle/>
                    <a:p>
                      <a:r>
                        <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C. K. </a:t>
                      </a:r>
                      <a:r>
                        <a:rPr lang="en-IN" sz="1400" dirty="0" err="1">
                          <a:solidFill>
                            <a:srgbClr val="333F70"/>
                          </a:solidFill>
                          <a:latin typeface="Open Sans" panose="020B0606030504020204" pitchFamily="34" charset="0"/>
                          <a:ea typeface="Open Sans" panose="020B0606030504020204" pitchFamily="34" charset="0"/>
                          <a:cs typeface="Open Sans" panose="020B0606030504020204" pitchFamily="34" charset="0"/>
                        </a:rPr>
                        <a:t>Vaiyyali</a:t>
                      </a:r>
                      <a:r>
                        <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 IJRPR, 2024</a:t>
                      </a:r>
                    </a:p>
                  </a:txBody>
                  <a:tcPr marL="73152" marR="73152" marT="36576" marB="36576"/>
                </a:tc>
                <a:tc>
                  <a:txBody>
                    <a:bodyPr/>
                    <a:lstStyle/>
                    <a:p>
                      <a:r>
                        <a:rPr lang="en-US"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Technology in Sports Event Management</a:t>
                      </a:r>
                      <a:endPar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endParaRPr>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Technology in Sports Event Management</a:t>
                      </a:r>
                      <a:endPar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 IJRPR</a:t>
                      </a:r>
                      <a:endParaRPr lang="en-US" sz="1400" u="sng" dirty="0">
                        <a:solidFill>
                          <a:srgbClr val="26A688"/>
                        </a:solidFill>
                        <a:latin typeface="Open Sans"/>
                        <a:ea typeface="Open Sans"/>
                        <a:cs typeface="Open Sans"/>
                        <a:sym typeface="Open Sans"/>
                        <a:hlinkClick r:id="rId4" tooltip="https://www.ncbi.nlm.nih.gov/pmc/articles/PMC9492432/Spieksma"/>
                      </a:endParaRPr>
                    </a:p>
                    <a:p>
                      <a:endParaRPr lang="en-IN" sz="1700" dirty="0"/>
                    </a:p>
                  </a:txBody>
                  <a:tcPr marL="73152" marR="73152" marT="36576" marB="36576"/>
                </a:tc>
                <a:extLst>
                  <a:ext uri="{0D108BD9-81ED-4DB2-BD59-A6C34878D82A}">
                    <a16:rowId xmlns:a16="http://schemas.microsoft.com/office/drawing/2014/main" val="3745225471"/>
                  </a:ext>
                </a:extLst>
              </a:tr>
              <a:tr h="1201589">
                <a:tc>
                  <a:txBody>
                    <a:bodyPr/>
                    <a:lstStyle/>
                    <a:p>
                      <a:r>
                        <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Charu Rani, Mrs. Manju Bala, IJARCCE, 2015</a:t>
                      </a:r>
                    </a:p>
                  </a:txBody>
                  <a:tcPr marL="73152" marR="73152" marT="36576" marB="36576"/>
                </a:tc>
                <a:tc>
                  <a:txBody>
                    <a:bodyPr/>
                    <a:lstStyle/>
                    <a:p>
                      <a:r>
                        <a:rPr lang="en-US"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Comparison of Round Robin Based CPU Scheduling Algorithms</a:t>
                      </a:r>
                      <a:endPar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endParaRPr>
                    </a:p>
                  </a:txBody>
                  <a:tcPr marL="73152" marR="73152" marT="36576" marB="3657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panose="020B0606030504020204" pitchFamily="34" charset="0"/>
                          <a:ea typeface="Open Sans" panose="020B0606030504020204" pitchFamily="34" charset="0"/>
                          <a:cs typeface="Open Sans" panose="020B0606030504020204" pitchFamily="34" charset="0"/>
                        </a:rPr>
                        <a:t>Comparison of Round Robin Based CPU Scheduling Algorithms</a:t>
                      </a:r>
                      <a:endParaRPr lang="en-IN" sz="1400" dirty="0">
                        <a:solidFill>
                          <a:srgbClr val="333F70"/>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333F70"/>
                          </a:solidFill>
                          <a:latin typeface="Open Sans"/>
                          <a:ea typeface="Open Sans"/>
                          <a:cs typeface="Open Sans"/>
                          <a:sym typeface="Open Sans"/>
                        </a:rPr>
                        <a:t>— IJARCCE </a:t>
                      </a:r>
                      <a:endParaRPr lang="en-US" sz="1400" u="sng" dirty="0">
                        <a:solidFill>
                          <a:srgbClr val="26A688"/>
                        </a:solidFill>
                        <a:latin typeface="Open Sans"/>
                        <a:ea typeface="Open Sans"/>
                        <a:cs typeface="Open Sans"/>
                        <a:sym typeface="Open Sans"/>
                        <a:hlinkClick r:id="rId5" tooltip="https://courses.cs.washington.edu/courses/csep521/07wi/prj/sam_scott.pdfResearch"/>
                      </a:endParaRPr>
                    </a:p>
                    <a:p>
                      <a:endParaRPr lang="en-IN" sz="1700" dirty="0"/>
                    </a:p>
                  </a:txBody>
                  <a:tcPr marL="73152" marR="73152" marT="36576" marB="36576"/>
                </a:tc>
                <a:extLst>
                  <a:ext uri="{0D108BD9-81ED-4DB2-BD59-A6C34878D82A}">
                    <a16:rowId xmlns:a16="http://schemas.microsoft.com/office/drawing/2014/main" val="1141372927"/>
                  </a:ext>
                </a:extLst>
              </a:tr>
            </a:tbl>
          </a:graphicData>
        </a:graphic>
      </p:graphicFrame>
      <p:sp>
        <p:nvSpPr>
          <p:cNvPr id="7" name="TextBox 6">
            <a:extLst>
              <a:ext uri="{FF2B5EF4-FFF2-40B4-BE49-F238E27FC236}">
                <a16:creationId xmlns:a16="http://schemas.microsoft.com/office/drawing/2014/main" id="{FCEB697B-2206-1ADE-1E68-29DBD776F8CF}"/>
              </a:ext>
            </a:extLst>
          </p:cNvPr>
          <p:cNvSpPr txBox="1"/>
          <p:nvPr/>
        </p:nvSpPr>
        <p:spPr>
          <a:xfrm>
            <a:off x="3303548" y="343562"/>
            <a:ext cx="7320280" cy="692497"/>
          </a:xfrm>
          <a:prstGeom prst="rect">
            <a:avLst/>
          </a:prstGeom>
          <a:noFill/>
        </p:spPr>
        <p:txBody>
          <a:bodyPr wrap="square">
            <a:spAutoFit/>
          </a:bodyPr>
          <a:lstStyle/>
          <a:p>
            <a:pPr algn="ctr"/>
            <a:r>
              <a:rPr lang="en-US" sz="3900" b="1" dirty="0">
                <a:solidFill>
                  <a:srgbClr val="333F70"/>
                </a:solidFill>
                <a:latin typeface="Arimo Bold"/>
                <a:ea typeface="Arimo Bold"/>
                <a:cs typeface="Arimo Bold"/>
                <a:sym typeface="Arimo Bold"/>
              </a:rPr>
              <a:t>Literature Review</a:t>
            </a:r>
            <a:endParaRPr lang="en-IN" sz="3900" dirty="0"/>
          </a:p>
        </p:txBody>
      </p:sp>
    </p:spTree>
    <p:extLst>
      <p:ext uri="{BB962C8B-B14F-4D97-AF65-F5344CB8AC3E}">
        <p14:creationId xmlns:p14="http://schemas.microsoft.com/office/powerpoint/2010/main" val="1664692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1F13E-849F-9346-C5A7-9FAF90704E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53D8ED-776D-445D-C518-96025006F0B0}"/>
              </a:ext>
            </a:extLst>
          </p:cNvPr>
          <p:cNvSpPr>
            <a:spLocks noGrp="1"/>
          </p:cNvSpPr>
          <p:nvPr>
            <p:ph type="title"/>
          </p:nvPr>
        </p:nvSpPr>
        <p:spPr>
          <a:xfrm>
            <a:off x="3413760" y="277792"/>
            <a:ext cx="6583680" cy="914400"/>
          </a:xfrm>
        </p:spPr>
        <p:txBody>
          <a:bodyPr>
            <a:normAutofit/>
          </a:bodyPr>
          <a:lstStyle/>
          <a:p>
            <a:r>
              <a:rPr lang="en-US" b="1" dirty="0">
                <a:solidFill>
                  <a:srgbClr val="333F70"/>
                </a:solidFill>
                <a:latin typeface="Arimo Bold"/>
                <a:ea typeface="Arimo Bold"/>
                <a:cs typeface="Arimo Bold"/>
                <a:sym typeface="Arimo Bold"/>
              </a:rPr>
              <a:t>System Architecture</a:t>
            </a:r>
            <a:endParaRPr lang="en-IN" dirty="0"/>
          </a:p>
        </p:txBody>
      </p:sp>
      <p:pic>
        <p:nvPicPr>
          <p:cNvPr id="7" name="Content Placeholder 6">
            <a:extLst>
              <a:ext uri="{FF2B5EF4-FFF2-40B4-BE49-F238E27FC236}">
                <a16:creationId xmlns:a16="http://schemas.microsoft.com/office/drawing/2014/main" id="{7857DBC8-0E59-B314-099D-FBCE1908AEAE}"/>
              </a:ext>
            </a:extLst>
          </p:cNvPr>
          <p:cNvPicPr>
            <a:picLocks noGrp="1" noChangeAspect="1"/>
          </p:cNvPicPr>
          <p:nvPr>
            <p:ph idx="1"/>
          </p:nvPr>
        </p:nvPicPr>
        <p:blipFill>
          <a:blip r:embed="rId2"/>
          <a:stretch>
            <a:fillRect/>
          </a:stretch>
        </p:blipFill>
        <p:spPr>
          <a:xfrm>
            <a:off x="1324529" y="995680"/>
            <a:ext cx="9769033" cy="6539568"/>
          </a:xfrm>
        </p:spPr>
      </p:pic>
    </p:spTree>
    <p:extLst>
      <p:ext uri="{BB962C8B-B14F-4D97-AF65-F5344CB8AC3E}">
        <p14:creationId xmlns:p14="http://schemas.microsoft.com/office/powerpoint/2010/main" val="2723846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51999" y="590907"/>
            <a:ext cx="5736431" cy="671512"/>
          </a:xfrm>
          <a:prstGeom prst="rect">
            <a:avLst/>
          </a:prstGeom>
          <a:noFill/>
          <a:ln/>
        </p:spPr>
        <p:txBody>
          <a:bodyPr wrap="none" lIns="0" tIns="0" rIns="0" bIns="0" rtlCol="0" anchor="t"/>
          <a:lstStyle/>
          <a:p>
            <a:pPr marL="0" indent="0" algn="l">
              <a:lnSpc>
                <a:spcPts val="5250"/>
              </a:lnSpc>
              <a:buNone/>
            </a:pPr>
            <a:r>
              <a:rPr lang="en-US" sz="4200" dirty="0">
                <a:solidFill>
                  <a:srgbClr val="030303"/>
                </a:solidFill>
                <a:latin typeface="DM Sans Semi Bold" pitchFamily="34" charset="0"/>
                <a:ea typeface="DM Sans Semi Bold" pitchFamily="34" charset="-122"/>
                <a:cs typeface="DM Sans Semi Bold" pitchFamily="34" charset="-120"/>
              </a:rPr>
              <a:t>Clearly Defined Scope</a:t>
            </a:r>
            <a:endParaRPr lang="en-US" sz="4200" dirty="0"/>
          </a:p>
        </p:txBody>
      </p:sp>
      <p:sp>
        <p:nvSpPr>
          <p:cNvPr id="3" name="Text 1"/>
          <p:cNvSpPr/>
          <p:nvPr/>
        </p:nvSpPr>
        <p:spPr>
          <a:xfrm>
            <a:off x="751999" y="1584722"/>
            <a:ext cx="13126402" cy="687705"/>
          </a:xfrm>
          <a:prstGeom prst="rect">
            <a:avLst/>
          </a:prstGeom>
          <a:noFill/>
          <a:ln/>
        </p:spPr>
        <p:txBody>
          <a:bodyPr wrap="square" lIns="0" tIns="0" rIns="0" bIns="0" rtlCol="0" anchor="t"/>
          <a:lstStyle/>
          <a:p>
            <a:pPr marL="0" indent="0" algn="l">
              <a:lnSpc>
                <a:spcPts val="2700"/>
              </a:lnSpc>
              <a:buNone/>
            </a:pPr>
            <a:r>
              <a:rPr lang="en-US" sz="1650" dirty="0">
                <a:solidFill>
                  <a:srgbClr val="464646"/>
                </a:solidFill>
                <a:latin typeface="Inter Medium" pitchFamily="34" charset="0"/>
                <a:ea typeface="Inter Medium" pitchFamily="34" charset="-122"/>
                <a:cs typeface="Inter Medium" pitchFamily="34" charset="-120"/>
              </a:rPr>
              <a:t>The scope of the Sportify Campus project is well-defined and focused on solving specific problems within campus sports event management. The system’s main functionalities are clearly outlined:</a:t>
            </a:r>
            <a:endParaRPr lang="en-US" sz="1650" dirty="0"/>
          </a:p>
        </p:txBody>
      </p:sp>
      <p:sp>
        <p:nvSpPr>
          <p:cNvPr id="4" name="Shape 2"/>
          <p:cNvSpPr/>
          <p:nvPr/>
        </p:nvSpPr>
        <p:spPr>
          <a:xfrm>
            <a:off x="261461" y="2589174"/>
            <a:ext cx="4607079" cy="2287429"/>
          </a:xfrm>
          <a:prstGeom prst="roundRect">
            <a:avLst>
              <a:gd name="adj" fmla="val 1409"/>
            </a:avLst>
          </a:prstGeom>
          <a:solidFill>
            <a:srgbClr val="FFFFFF"/>
          </a:solidFill>
          <a:ln w="30480">
            <a:solidFill>
              <a:srgbClr val="D8D4D4"/>
            </a:solidFill>
            <a:prstDash val="solid"/>
          </a:ln>
        </p:spPr>
        <p:txBody>
          <a:bodyPr/>
          <a:lstStyle/>
          <a:p>
            <a:endParaRPr lang="en-IN"/>
          </a:p>
        </p:txBody>
      </p:sp>
      <p:sp>
        <p:nvSpPr>
          <p:cNvPr id="5" name="Shape 3"/>
          <p:cNvSpPr/>
          <p:nvPr/>
        </p:nvSpPr>
        <p:spPr>
          <a:xfrm>
            <a:off x="291942" y="2619654"/>
            <a:ext cx="4563576" cy="644604"/>
          </a:xfrm>
          <a:prstGeom prst="rect">
            <a:avLst/>
          </a:prstGeom>
          <a:solidFill>
            <a:srgbClr val="F2EEEE"/>
          </a:solidFill>
          <a:ln/>
        </p:spPr>
        <p:txBody>
          <a:bodyPr/>
          <a:lstStyle/>
          <a:p>
            <a:endParaRPr lang="en-IN"/>
          </a:p>
        </p:txBody>
      </p:sp>
      <p:sp>
        <p:nvSpPr>
          <p:cNvPr id="6" name="Text 4"/>
          <p:cNvSpPr/>
          <p:nvPr/>
        </p:nvSpPr>
        <p:spPr>
          <a:xfrm>
            <a:off x="2412579" y="2782291"/>
            <a:ext cx="322302" cy="402908"/>
          </a:xfrm>
          <a:prstGeom prst="rect">
            <a:avLst/>
          </a:prstGeom>
          <a:noFill/>
          <a:ln/>
        </p:spPr>
        <p:txBody>
          <a:bodyPr wrap="none" lIns="0" tIns="0" rIns="0" bIns="0" rtlCol="0" anchor="t"/>
          <a:lstStyle/>
          <a:p>
            <a:pPr marL="0" indent="0" algn="l">
              <a:lnSpc>
                <a:spcPts val="2500"/>
              </a:lnSpc>
              <a:buNone/>
            </a:pPr>
            <a:r>
              <a:rPr lang="en-US" sz="2500" dirty="0">
                <a:solidFill>
                  <a:srgbClr val="464646"/>
                </a:solidFill>
                <a:latin typeface="DM Sans Semi Bold" pitchFamily="34" charset="0"/>
                <a:ea typeface="DM Sans Semi Bold" pitchFamily="34" charset="-122"/>
                <a:cs typeface="DM Sans Semi Bold" pitchFamily="34" charset="-120"/>
              </a:rPr>
              <a:t>1</a:t>
            </a:r>
            <a:endParaRPr lang="en-US" sz="2500" dirty="0"/>
          </a:p>
        </p:txBody>
      </p:sp>
      <p:sp>
        <p:nvSpPr>
          <p:cNvPr id="7" name="Text 5"/>
          <p:cNvSpPr/>
          <p:nvPr/>
        </p:nvSpPr>
        <p:spPr>
          <a:xfrm>
            <a:off x="506730" y="3479047"/>
            <a:ext cx="4054673" cy="335756"/>
          </a:xfrm>
          <a:prstGeom prst="rect">
            <a:avLst/>
          </a:prstGeom>
          <a:noFill/>
          <a:ln/>
        </p:spPr>
        <p:txBody>
          <a:bodyPr wrap="none" lIns="0" tIns="0" rIns="0" bIns="0" rtlCol="0" anchor="t"/>
          <a:lstStyle/>
          <a:p>
            <a:pPr marL="0" indent="0" algn="l">
              <a:lnSpc>
                <a:spcPts val="2600"/>
              </a:lnSpc>
              <a:buNone/>
            </a:pPr>
            <a:r>
              <a:rPr lang="en-US" sz="2100" dirty="0">
                <a:solidFill>
                  <a:srgbClr val="464646"/>
                </a:solidFill>
                <a:latin typeface="DM Sans Semi Bold" pitchFamily="34" charset="0"/>
                <a:ea typeface="DM Sans Semi Bold" pitchFamily="34" charset="-122"/>
                <a:cs typeface="DM Sans Semi Bold" pitchFamily="34" charset="-120"/>
              </a:rPr>
              <a:t>Centralized Event Management</a:t>
            </a:r>
            <a:endParaRPr lang="en-US" sz="2100" dirty="0"/>
          </a:p>
        </p:txBody>
      </p:sp>
      <p:sp>
        <p:nvSpPr>
          <p:cNvPr id="8" name="Text 6"/>
          <p:cNvSpPr/>
          <p:nvPr/>
        </p:nvSpPr>
        <p:spPr>
          <a:xfrm>
            <a:off x="488053" y="3845045"/>
            <a:ext cx="3849052" cy="687705"/>
          </a:xfrm>
          <a:prstGeom prst="rect">
            <a:avLst/>
          </a:prstGeom>
          <a:noFill/>
          <a:ln/>
        </p:spPr>
        <p:txBody>
          <a:bodyPr wrap="square" lIns="0" tIns="0" rIns="0" bIns="0" rtlCol="0" anchor="t"/>
          <a:lstStyle/>
          <a:p>
            <a:pPr marL="0" indent="0" algn="l">
              <a:lnSpc>
                <a:spcPts val="2700"/>
              </a:lnSpc>
              <a:buNone/>
            </a:pPr>
            <a:r>
              <a:rPr lang="en-US" sz="1650" dirty="0">
                <a:solidFill>
                  <a:srgbClr val="464646"/>
                </a:solidFill>
                <a:latin typeface="Inter Medium" pitchFamily="34" charset="0"/>
                <a:ea typeface="Inter Medium" pitchFamily="34" charset="-122"/>
                <a:cs typeface="Inter Medium" pitchFamily="34" charset="-120"/>
              </a:rPr>
              <a:t>Admins can create and manage events, including scheduling and venue assignment.</a:t>
            </a:r>
            <a:endParaRPr lang="en-US" sz="1650" dirty="0"/>
          </a:p>
        </p:txBody>
      </p:sp>
      <p:sp>
        <p:nvSpPr>
          <p:cNvPr id="9" name="Shape 7"/>
          <p:cNvSpPr/>
          <p:nvPr/>
        </p:nvSpPr>
        <p:spPr>
          <a:xfrm>
            <a:off x="5129047" y="2587548"/>
            <a:ext cx="4607079" cy="2287429"/>
          </a:xfrm>
          <a:prstGeom prst="roundRect">
            <a:avLst>
              <a:gd name="adj" fmla="val 1409"/>
            </a:avLst>
          </a:prstGeom>
          <a:solidFill>
            <a:srgbClr val="FFFFFF"/>
          </a:solidFill>
          <a:ln w="30480">
            <a:solidFill>
              <a:srgbClr val="D8D4D4"/>
            </a:solidFill>
            <a:prstDash val="solid"/>
          </a:ln>
        </p:spPr>
        <p:txBody>
          <a:bodyPr/>
          <a:lstStyle/>
          <a:p>
            <a:endParaRPr lang="en-IN"/>
          </a:p>
        </p:txBody>
      </p:sp>
      <p:sp>
        <p:nvSpPr>
          <p:cNvPr id="10" name="Shape 8"/>
          <p:cNvSpPr/>
          <p:nvPr/>
        </p:nvSpPr>
        <p:spPr>
          <a:xfrm>
            <a:off x="5159528" y="2618028"/>
            <a:ext cx="4563576" cy="644604"/>
          </a:xfrm>
          <a:prstGeom prst="rect">
            <a:avLst/>
          </a:prstGeom>
          <a:solidFill>
            <a:srgbClr val="F2EEEE"/>
          </a:solidFill>
          <a:ln/>
        </p:spPr>
        <p:txBody>
          <a:bodyPr/>
          <a:lstStyle/>
          <a:p>
            <a:endParaRPr lang="en-IN"/>
          </a:p>
        </p:txBody>
      </p:sp>
      <p:sp>
        <p:nvSpPr>
          <p:cNvPr id="11" name="Text 9"/>
          <p:cNvSpPr/>
          <p:nvPr/>
        </p:nvSpPr>
        <p:spPr>
          <a:xfrm>
            <a:off x="7432586" y="2859724"/>
            <a:ext cx="322302" cy="402908"/>
          </a:xfrm>
          <a:prstGeom prst="rect">
            <a:avLst/>
          </a:prstGeom>
          <a:noFill/>
          <a:ln/>
        </p:spPr>
        <p:txBody>
          <a:bodyPr wrap="none" lIns="0" tIns="0" rIns="0" bIns="0" rtlCol="0" anchor="t"/>
          <a:lstStyle/>
          <a:p>
            <a:pPr marL="0" indent="0" algn="l">
              <a:lnSpc>
                <a:spcPts val="2500"/>
              </a:lnSpc>
              <a:buNone/>
            </a:pPr>
            <a:r>
              <a:rPr lang="en-US" sz="2500" dirty="0">
                <a:solidFill>
                  <a:srgbClr val="464646"/>
                </a:solidFill>
                <a:latin typeface="DM Sans Semi Bold" pitchFamily="34" charset="0"/>
                <a:ea typeface="DM Sans Semi Bold" pitchFamily="34" charset="-122"/>
                <a:cs typeface="DM Sans Semi Bold" pitchFamily="34" charset="-120"/>
              </a:rPr>
              <a:t>2</a:t>
            </a:r>
            <a:endParaRPr lang="en-US" sz="2500" dirty="0"/>
          </a:p>
        </p:txBody>
      </p:sp>
      <p:sp>
        <p:nvSpPr>
          <p:cNvPr id="12" name="Text 10"/>
          <p:cNvSpPr/>
          <p:nvPr/>
        </p:nvSpPr>
        <p:spPr>
          <a:xfrm>
            <a:off x="5374316" y="3477421"/>
            <a:ext cx="3057882" cy="335756"/>
          </a:xfrm>
          <a:prstGeom prst="rect">
            <a:avLst/>
          </a:prstGeom>
          <a:noFill/>
          <a:ln/>
        </p:spPr>
        <p:txBody>
          <a:bodyPr wrap="none" lIns="0" tIns="0" rIns="0" bIns="0" rtlCol="0" anchor="t"/>
          <a:lstStyle/>
          <a:p>
            <a:pPr marL="0" indent="0" algn="l">
              <a:lnSpc>
                <a:spcPts val="2600"/>
              </a:lnSpc>
              <a:buNone/>
            </a:pPr>
            <a:r>
              <a:rPr lang="en-US" sz="2100" dirty="0">
                <a:solidFill>
                  <a:srgbClr val="464646"/>
                </a:solidFill>
                <a:latin typeface="DM Sans Semi Bold" pitchFamily="34" charset="0"/>
                <a:ea typeface="DM Sans Semi Bold" pitchFamily="34" charset="-122"/>
                <a:cs typeface="DM Sans Semi Bold" pitchFamily="34" charset="-120"/>
              </a:rPr>
              <a:t>Participant Registration</a:t>
            </a:r>
            <a:endParaRPr lang="en-US" sz="2100" dirty="0"/>
          </a:p>
        </p:txBody>
      </p:sp>
      <p:sp>
        <p:nvSpPr>
          <p:cNvPr id="13" name="Text 11"/>
          <p:cNvSpPr/>
          <p:nvPr/>
        </p:nvSpPr>
        <p:spPr>
          <a:xfrm>
            <a:off x="5342592" y="3851792"/>
            <a:ext cx="3883738" cy="343853"/>
          </a:xfrm>
          <a:prstGeom prst="rect">
            <a:avLst/>
          </a:prstGeom>
          <a:noFill/>
          <a:ln/>
        </p:spPr>
        <p:txBody>
          <a:bodyPr wrap="none" lIns="0" tIns="0" rIns="0" bIns="0" rtlCol="0" anchor="t"/>
          <a:lstStyle/>
          <a:p>
            <a:pPr marL="0" indent="0" algn="l">
              <a:lnSpc>
                <a:spcPts val="2700"/>
              </a:lnSpc>
              <a:buNone/>
            </a:pPr>
            <a:r>
              <a:rPr lang="en-US" sz="1650" dirty="0">
                <a:solidFill>
                  <a:srgbClr val="464646"/>
                </a:solidFill>
                <a:latin typeface="Inter Medium" pitchFamily="34" charset="0"/>
                <a:ea typeface="Inter Medium" pitchFamily="34" charset="-122"/>
                <a:cs typeface="Inter Medium" pitchFamily="34" charset="-120"/>
              </a:rPr>
              <a:t>Seamless registration process for all events.</a:t>
            </a:r>
            <a:endParaRPr lang="en-US" sz="1650" dirty="0"/>
          </a:p>
        </p:txBody>
      </p:sp>
      <p:sp>
        <p:nvSpPr>
          <p:cNvPr id="14" name="Shape 12"/>
          <p:cNvSpPr/>
          <p:nvPr/>
        </p:nvSpPr>
        <p:spPr>
          <a:xfrm>
            <a:off x="261461" y="5091391"/>
            <a:ext cx="4607079" cy="2631281"/>
          </a:xfrm>
          <a:prstGeom prst="roundRect">
            <a:avLst>
              <a:gd name="adj" fmla="val 1225"/>
            </a:avLst>
          </a:prstGeom>
          <a:solidFill>
            <a:srgbClr val="FFFFFF"/>
          </a:solidFill>
          <a:ln w="30480">
            <a:solidFill>
              <a:srgbClr val="D8D4D4"/>
            </a:solidFill>
            <a:prstDash val="solid"/>
          </a:ln>
        </p:spPr>
        <p:txBody>
          <a:bodyPr/>
          <a:lstStyle/>
          <a:p>
            <a:endParaRPr lang="en-IN"/>
          </a:p>
        </p:txBody>
      </p:sp>
      <p:sp>
        <p:nvSpPr>
          <p:cNvPr id="15" name="Shape 13"/>
          <p:cNvSpPr/>
          <p:nvPr/>
        </p:nvSpPr>
        <p:spPr>
          <a:xfrm>
            <a:off x="291942" y="5121871"/>
            <a:ext cx="4563576" cy="644604"/>
          </a:xfrm>
          <a:prstGeom prst="rect">
            <a:avLst/>
          </a:prstGeom>
          <a:solidFill>
            <a:srgbClr val="F2EEEE"/>
          </a:solidFill>
          <a:ln/>
        </p:spPr>
        <p:txBody>
          <a:bodyPr/>
          <a:lstStyle/>
          <a:p>
            <a:endParaRPr lang="en-IN"/>
          </a:p>
        </p:txBody>
      </p:sp>
      <p:sp>
        <p:nvSpPr>
          <p:cNvPr id="16" name="Text 14"/>
          <p:cNvSpPr/>
          <p:nvPr/>
        </p:nvSpPr>
        <p:spPr>
          <a:xfrm>
            <a:off x="2372915" y="5312489"/>
            <a:ext cx="322302" cy="402908"/>
          </a:xfrm>
          <a:prstGeom prst="rect">
            <a:avLst/>
          </a:prstGeom>
          <a:noFill/>
          <a:ln/>
        </p:spPr>
        <p:txBody>
          <a:bodyPr wrap="none" lIns="0" tIns="0" rIns="0" bIns="0" rtlCol="0" anchor="t"/>
          <a:lstStyle/>
          <a:p>
            <a:pPr marL="0" indent="0" algn="l">
              <a:lnSpc>
                <a:spcPts val="2500"/>
              </a:lnSpc>
              <a:buNone/>
            </a:pPr>
            <a:r>
              <a:rPr lang="en-US" sz="2500" dirty="0">
                <a:solidFill>
                  <a:srgbClr val="464646"/>
                </a:solidFill>
                <a:latin typeface="DM Sans Semi Bold" pitchFamily="34" charset="0"/>
                <a:ea typeface="DM Sans Semi Bold" pitchFamily="34" charset="-122"/>
              </a:rPr>
              <a:t>4</a:t>
            </a:r>
            <a:endParaRPr lang="en-US" sz="2500" dirty="0"/>
          </a:p>
        </p:txBody>
      </p:sp>
      <p:sp>
        <p:nvSpPr>
          <p:cNvPr id="17" name="Text 15"/>
          <p:cNvSpPr/>
          <p:nvPr/>
        </p:nvSpPr>
        <p:spPr>
          <a:xfrm>
            <a:off x="506730" y="5981264"/>
            <a:ext cx="2915722" cy="335756"/>
          </a:xfrm>
          <a:prstGeom prst="rect">
            <a:avLst/>
          </a:prstGeom>
          <a:noFill/>
          <a:ln/>
        </p:spPr>
        <p:txBody>
          <a:bodyPr wrap="none" lIns="0" tIns="0" rIns="0" bIns="0" rtlCol="0" anchor="t"/>
          <a:lstStyle/>
          <a:p>
            <a:pPr marL="0" indent="0" algn="l">
              <a:lnSpc>
                <a:spcPts val="2600"/>
              </a:lnSpc>
              <a:buNone/>
            </a:pPr>
            <a:r>
              <a:rPr lang="en-US" sz="2100" dirty="0">
                <a:solidFill>
                  <a:srgbClr val="464646"/>
                </a:solidFill>
                <a:latin typeface="DM Sans Semi Bold" pitchFamily="34" charset="0"/>
                <a:ea typeface="DM Sans Semi Bold" pitchFamily="34" charset="-122"/>
                <a:cs typeface="DM Sans Semi Bold" pitchFamily="34" charset="-120"/>
              </a:rPr>
              <a:t>Certificate Generation</a:t>
            </a:r>
            <a:endParaRPr lang="en-US" sz="2100" dirty="0"/>
          </a:p>
        </p:txBody>
      </p:sp>
      <p:sp>
        <p:nvSpPr>
          <p:cNvPr id="18" name="Text 16"/>
          <p:cNvSpPr/>
          <p:nvPr/>
        </p:nvSpPr>
        <p:spPr>
          <a:xfrm>
            <a:off x="506731" y="6445846"/>
            <a:ext cx="3757612" cy="343853"/>
          </a:xfrm>
          <a:prstGeom prst="rect">
            <a:avLst/>
          </a:prstGeom>
          <a:noFill/>
          <a:ln/>
        </p:spPr>
        <p:txBody>
          <a:bodyPr wrap="none" lIns="0" tIns="0" rIns="0" bIns="0" rtlCol="0" anchor="t"/>
          <a:lstStyle/>
          <a:p>
            <a:pPr marL="0" indent="0" algn="l">
              <a:lnSpc>
                <a:spcPts val="2700"/>
              </a:lnSpc>
              <a:buNone/>
            </a:pPr>
            <a:r>
              <a:rPr lang="en-US" sz="1650" dirty="0">
                <a:solidFill>
                  <a:srgbClr val="464646"/>
                </a:solidFill>
                <a:latin typeface="Inter Medium" pitchFamily="34" charset="0"/>
                <a:ea typeface="Inter Medium" pitchFamily="34" charset="-122"/>
                <a:cs typeface="Inter Medium" pitchFamily="34" charset="-120"/>
              </a:rPr>
              <a:t>Automated generation of certificates for</a:t>
            </a:r>
          </a:p>
          <a:p>
            <a:pPr marL="0" indent="0" algn="l">
              <a:lnSpc>
                <a:spcPts val="2700"/>
              </a:lnSpc>
              <a:buNone/>
            </a:pPr>
            <a:r>
              <a:rPr lang="en-US" sz="1650" dirty="0">
                <a:solidFill>
                  <a:srgbClr val="464646"/>
                </a:solidFill>
                <a:latin typeface="Inter Medium" pitchFamily="34" charset="0"/>
                <a:ea typeface="Inter Medium" pitchFamily="34" charset="-122"/>
                <a:cs typeface="Inter Medium" pitchFamily="34" charset="-120"/>
              </a:rPr>
              <a:t>participants.</a:t>
            </a:r>
            <a:endParaRPr lang="en-US" sz="1650" dirty="0"/>
          </a:p>
        </p:txBody>
      </p:sp>
      <p:sp>
        <p:nvSpPr>
          <p:cNvPr id="19" name="Shape 17"/>
          <p:cNvSpPr/>
          <p:nvPr/>
        </p:nvSpPr>
        <p:spPr>
          <a:xfrm>
            <a:off x="5129047" y="5089765"/>
            <a:ext cx="4607079" cy="2631281"/>
          </a:xfrm>
          <a:prstGeom prst="roundRect">
            <a:avLst>
              <a:gd name="adj" fmla="val 1225"/>
            </a:avLst>
          </a:prstGeom>
          <a:solidFill>
            <a:srgbClr val="FFFFFF"/>
          </a:solidFill>
          <a:ln w="30480">
            <a:solidFill>
              <a:srgbClr val="D8D4D4"/>
            </a:solidFill>
            <a:prstDash val="solid"/>
          </a:ln>
        </p:spPr>
        <p:txBody>
          <a:bodyPr/>
          <a:lstStyle/>
          <a:p>
            <a:endParaRPr lang="en-IN"/>
          </a:p>
        </p:txBody>
      </p:sp>
      <p:sp>
        <p:nvSpPr>
          <p:cNvPr id="20" name="Shape 18"/>
          <p:cNvSpPr/>
          <p:nvPr/>
        </p:nvSpPr>
        <p:spPr>
          <a:xfrm>
            <a:off x="5159528" y="5120245"/>
            <a:ext cx="4563576" cy="644604"/>
          </a:xfrm>
          <a:prstGeom prst="rect">
            <a:avLst/>
          </a:prstGeom>
          <a:solidFill>
            <a:srgbClr val="F2EEEE"/>
          </a:solidFill>
          <a:ln/>
        </p:spPr>
        <p:txBody>
          <a:bodyPr/>
          <a:lstStyle/>
          <a:p>
            <a:endParaRPr lang="en-IN"/>
          </a:p>
        </p:txBody>
      </p:sp>
      <p:sp>
        <p:nvSpPr>
          <p:cNvPr id="21" name="Text 19"/>
          <p:cNvSpPr/>
          <p:nvPr/>
        </p:nvSpPr>
        <p:spPr>
          <a:xfrm>
            <a:off x="7432586" y="5227164"/>
            <a:ext cx="322302" cy="402908"/>
          </a:xfrm>
          <a:prstGeom prst="rect">
            <a:avLst/>
          </a:prstGeom>
          <a:noFill/>
          <a:ln/>
        </p:spPr>
        <p:txBody>
          <a:bodyPr wrap="none" lIns="0" tIns="0" rIns="0" bIns="0" rtlCol="0" anchor="t"/>
          <a:lstStyle/>
          <a:p>
            <a:pPr marL="0" indent="0" algn="l">
              <a:lnSpc>
                <a:spcPts val="2500"/>
              </a:lnSpc>
              <a:buNone/>
            </a:pPr>
            <a:r>
              <a:rPr lang="en-US" sz="2500" dirty="0">
                <a:solidFill>
                  <a:srgbClr val="464646"/>
                </a:solidFill>
                <a:latin typeface="DM Sans Semi Bold" pitchFamily="34" charset="0"/>
                <a:ea typeface="DM Sans Semi Bold" pitchFamily="34" charset="-122"/>
              </a:rPr>
              <a:t>5</a:t>
            </a:r>
            <a:endParaRPr lang="en-US" sz="2500" dirty="0"/>
          </a:p>
        </p:txBody>
      </p:sp>
      <p:sp>
        <p:nvSpPr>
          <p:cNvPr id="22" name="Text 20"/>
          <p:cNvSpPr/>
          <p:nvPr/>
        </p:nvSpPr>
        <p:spPr>
          <a:xfrm>
            <a:off x="5374316" y="5979638"/>
            <a:ext cx="2686050" cy="335756"/>
          </a:xfrm>
          <a:prstGeom prst="rect">
            <a:avLst/>
          </a:prstGeom>
          <a:noFill/>
          <a:ln/>
        </p:spPr>
        <p:txBody>
          <a:bodyPr wrap="none" lIns="0" tIns="0" rIns="0" bIns="0" rtlCol="0" anchor="t"/>
          <a:lstStyle/>
          <a:p>
            <a:pPr marL="0" indent="0" algn="l">
              <a:lnSpc>
                <a:spcPts val="2600"/>
              </a:lnSpc>
              <a:buNone/>
            </a:pPr>
            <a:r>
              <a:rPr lang="en-US" sz="2100" dirty="0">
                <a:solidFill>
                  <a:srgbClr val="464646"/>
                </a:solidFill>
                <a:latin typeface="DM Sans Semi Bold" pitchFamily="34" charset="0"/>
                <a:ea typeface="DM Sans Semi Bold" pitchFamily="34" charset="-122"/>
                <a:cs typeface="DM Sans Semi Bold" pitchFamily="34" charset="-120"/>
              </a:rPr>
              <a:t>Focused Exclusions</a:t>
            </a:r>
            <a:endParaRPr lang="en-US" sz="2100" dirty="0"/>
          </a:p>
        </p:txBody>
      </p:sp>
      <p:sp>
        <p:nvSpPr>
          <p:cNvPr id="23" name="Text 21"/>
          <p:cNvSpPr/>
          <p:nvPr/>
        </p:nvSpPr>
        <p:spPr>
          <a:xfrm>
            <a:off x="5366722" y="6311266"/>
            <a:ext cx="4117737" cy="1031558"/>
          </a:xfrm>
          <a:prstGeom prst="rect">
            <a:avLst/>
          </a:prstGeom>
          <a:noFill/>
          <a:ln/>
        </p:spPr>
        <p:txBody>
          <a:bodyPr wrap="square" lIns="0" tIns="0" rIns="0" bIns="0" rtlCol="0" anchor="t"/>
          <a:lstStyle/>
          <a:p>
            <a:pPr marL="0" indent="0" algn="l">
              <a:lnSpc>
                <a:spcPts val="2700"/>
              </a:lnSpc>
              <a:buNone/>
            </a:pPr>
            <a:r>
              <a:rPr lang="en-US" sz="1650" dirty="0">
                <a:solidFill>
                  <a:srgbClr val="464646"/>
                </a:solidFill>
                <a:latin typeface="Inter Medium" pitchFamily="34" charset="0"/>
                <a:ea typeface="Inter Medium" pitchFamily="34" charset="-122"/>
                <a:cs typeface="Inter Medium" pitchFamily="34" charset="-120"/>
              </a:rPr>
              <a:t>The scope specifically excludes external event management and advanced analytics modules, ensuring a focused and manageable project.</a:t>
            </a:r>
            <a:endParaRPr lang="en-US" sz="1650" dirty="0"/>
          </a:p>
        </p:txBody>
      </p:sp>
      <p:sp>
        <p:nvSpPr>
          <p:cNvPr id="34" name="Shape 7">
            <a:extLst>
              <a:ext uri="{FF2B5EF4-FFF2-40B4-BE49-F238E27FC236}">
                <a16:creationId xmlns:a16="http://schemas.microsoft.com/office/drawing/2014/main" id="{6749E1A3-490A-F9E1-8318-E0791A287731}"/>
              </a:ext>
            </a:extLst>
          </p:cNvPr>
          <p:cNvSpPr/>
          <p:nvPr/>
        </p:nvSpPr>
        <p:spPr>
          <a:xfrm>
            <a:off x="9989039" y="2589174"/>
            <a:ext cx="4607079" cy="2287429"/>
          </a:xfrm>
          <a:prstGeom prst="roundRect">
            <a:avLst>
              <a:gd name="adj" fmla="val 1409"/>
            </a:avLst>
          </a:prstGeom>
          <a:solidFill>
            <a:srgbClr val="FFFFFF"/>
          </a:solidFill>
          <a:ln w="30480">
            <a:solidFill>
              <a:srgbClr val="D8D4D4"/>
            </a:solidFill>
            <a:prstDash val="solid"/>
          </a:ln>
        </p:spPr>
        <p:txBody>
          <a:bodyPr/>
          <a:lstStyle/>
          <a:p>
            <a:endParaRPr lang="en-IN"/>
          </a:p>
        </p:txBody>
      </p:sp>
      <p:sp>
        <p:nvSpPr>
          <p:cNvPr id="35" name="Shape 8">
            <a:extLst>
              <a:ext uri="{FF2B5EF4-FFF2-40B4-BE49-F238E27FC236}">
                <a16:creationId xmlns:a16="http://schemas.microsoft.com/office/drawing/2014/main" id="{04A2662B-1CF0-1EF6-0241-FC969646F51F}"/>
              </a:ext>
            </a:extLst>
          </p:cNvPr>
          <p:cNvSpPr/>
          <p:nvPr/>
        </p:nvSpPr>
        <p:spPr>
          <a:xfrm>
            <a:off x="10019520" y="2619654"/>
            <a:ext cx="4563576" cy="644604"/>
          </a:xfrm>
          <a:prstGeom prst="rect">
            <a:avLst/>
          </a:prstGeom>
          <a:solidFill>
            <a:srgbClr val="F2EEEE"/>
          </a:solidFill>
          <a:ln/>
        </p:spPr>
        <p:txBody>
          <a:bodyPr/>
          <a:lstStyle/>
          <a:p>
            <a:endParaRPr lang="en-IN"/>
          </a:p>
        </p:txBody>
      </p:sp>
      <p:sp>
        <p:nvSpPr>
          <p:cNvPr id="36" name="Text 9">
            <a:extLst>
              <a:ext uri="{FF2B5EF4-FFF2-40B4-BE49-F238E27FC236}">
                <a16:creationId xmlns:a16="http://schemas.microsoft.com/office/drawing/2014/main" id="{0D6B6D19-4A17-3A5F-8CE5-CC6A357DE0A2}"/>
              </a:ext>
            </a:extLst>
          </p:cNvPr>
          <p:cNvSpPr/>
          <p:nvPr/>
        </p:nvSpPr>
        <p:spPr>
          <a:xfrm>
            <a:off x="12292578" y="2861350"/>
            <a:ext cx="322302" cy="402908"/>
          </a:xfrm>
          <a:prstGeom prst="rect">
            <a:avLst/>
          </a:prstGeom>
          <a:noFill/>
          <a:ln/>
        </p:spPr>
        <p:txBody>
          <a:bodyPr wrap="none" lIns="0" tIns="0" rIns="0" bIns="0" rtlCol="0" anchor="t"/>
          <a:lstStyle/>
          <a:p>
            <a:pPr marL="0" indent="0" algn="l">
              <a:lnSpc>
                <a:spcPts val="2500"/>
              </a:lnSpc>
              <a:buNone/>
            </a:pPr>
            <a:r>
              <a:rPr lang="en-US" sz="2500" dirty="0">
                <a:solidFill>
                  <a:srgbClr val="464646"/>
                </a:solidFill>
                <a:latin typeface="DM Sans Semi Bold" pitchFamily="34" charset="0"/>
                <a:ea typeface="DM Sans Semi Bold" pitchFamily="34" charset="-122"/>
              </a:rPr>
              <a:t>3</a:t>
            </a:r>
            <a:endParaRPr lang="en-US" sz="2500" dirty="0"/>
          </a:p>
        </p:txBody>
      </p:sp>
      <p:sp>
        <p:nvSpPr>
          <p:cNvPr id="37" name="Text 10">
            <a:extLst>
              <a:ext uri="{FF2B5EF4-FFF2-40B4-BE49-F238E27FC236}">
                <a16:creationId xmlns:a16="http://schemas.microsoft.com/office/drawing/2014/main" id="{AA49234B-0440-B790-2BAC-6D49AEB8F43D}"/>
              </a:ext>
            </a:extLst>
          </p:cNvPr>
          <p:cNvSpPr/>
          <p:nvPr/>
        </p:nvSpPr>
        <p:spPr>
          <a:xfrm>
            <a:off x="10234308" y="3479047"/>
            <a:ext cx="3057882" cy="335756"/>
          </a:xfrm>
          <a:prstGeom prst="rect">
            <a:avLst/>
          </a:prstGeom>
          <a:noFill/>
          <a:ln/>
        </p:spPr>
        <p:txBody>
          <a:bodyPr wrap="none" lIns="0" tIns="0" rIns="0" bIns="0" rtlCol="0" anchor="t"/>
          <a:lstStyle/>
          <a:p>
            <a:pPr>
              <a:lnSpc>
                <a:spcPts val="2600"/>
              </a:lnSpc>
            </a:pPr>
            <a:r>
              <a:rPr lang="en-IN" sz="2000" dirty="0"/>
              <a:t>Automated Slot Formation</a:t>
            </a:r>
            <a:endParaRPr lang="en-US" sz="2000" dirty="0"/>
          </a:p>
        </p:txBody>
      </p:sp>
      <p:sp>
        <p:nvSpPr>
          <p:cNvPr id="38" name="Text 11">
            <a:extLst>
              <a:ext uri="{FF2B5EF4-FFF2-40B4-BE49-F238E27FC236}">
                <a16:creationId xmlns:a16="http://schemas.microsoft.com/office/drawing/2014/main" id="{33E75AE3-334B-7169-6C06-C1E35D5F0BC1}"/>
              </a:ext>
            </a:extLst>
          </p:cNvPr>
          <p:cNvSpPr/>
          <p:nvPr/>
        </p:nvSpPr>
        <p:spPr>
          <a:xfrm>
            <a:off x="10180945" y="3851792"/>
            <a:ext cx="3057883" cy="343853"/>
          </a:xfrm>
          <a:prstGeom prst="rect">
            <a:avLst/>
          </a:prstGeom>
          <a:noFill/>
          <a:ln/>
        </p:spPr>
        <p:txBody>
          <a:bodyPr wrap="none" lIns="0" tIns="0" rIns="0" bIns="0" rtlCol="0" anchor="t"/>
          <a:lstStyle/>
          <a:p>
            <a:pPr>
              <a:lnSpc>
                <a:spcPts val="2700"/>
              </a:lnSpc>
            </a:pPr>
            <a:r>
              <a:rPr lang="en-US" sz="1600" dirty="0">
                <a:latin typeface="Inter Medium"/>
              </a:rPr>
              <a:t>Generation of fair tournament slots using round-robin </a:t>
            </a:r>
          </a:p>
          <a:p>
            <a:pPr>
              <a:lnSpc>
                <a:spcPts val="2700"/>
              </a:lnSpc>
            </a:pPr>
            <a:r>
              <a:rPr lang="en-US" sz="1600" dirty="0">
                <a:latin typeface="Inter Medium"/>
              </a:rPr>
              <a:t>or knockout algorithms, reducing manual bias and </a:t>
            </a:r>
          </a:p>
          <a:p>
            <a:pPr>
              <a:lnSpc>
                <a:spcPts val="2700"/>
              </a:lnSpc>
            </a:pPr>
            <a:r>
              <a:rPr lang="en-US" sz="1600" dirty="0">
                <a:latin typeface="Inter Medium"/>
              </a:rPr>
              <a:t>errors.</a:t>
            </a:r>
            <a:endParaRPr lang="en-US" sz="1650" dirty="0">
              <a:latin typeface="Inter Medium"/>
            </a:endParaRPr>
          </a:p>
        </p:txBody>
      </p:sp>
      <p:sp>
        <p:nvSpPr>
          <p:cNvPr id="42" name="Text 20">
            <a:extLst>
              <a:ext uri="{FF2B5EF4-FFF2-40B4-BE49-F238E27FC236}">
                <a16:creationId xmlns:a16="http://schemas.microsoft.com/office/drawing/2014/main" id="{697B247F-179E-824D-3063-18E4276951CD}"/>
              </a:ext>
            </a:extLst>
          </p:cNvPr>
          <p:cNvSpPr/>
          <p:nvPr/>
        </p:nvSpPr>
        <p:spPr>
          <a:xfrm>
            <a:off x="10234308" y="5981264"/>
            <a:ext cx="2686050" cy="335756"/>
          </a:xfrm>
          <a:prstGeom prst="rect">
            <a:avLst/>
          </a:prstGeom>
          <a:noFill/>
          <a:ln/>
        </p:spPr>
        <p:txBody>
          <a:bodyPr wrap="none" lIns="0" tIns="0" rIns="0" bIns="0" rtlCol="0" anchor="t"/>
          <a:lstStyle/>
          <a:p>
            <a:pPr marL="0" indent="0" algn="l">
              <a:lnSpc>
                <a:spcPts val="2600"/>
              </a:lnSpc>
              <a:buNone/>
            </a:pPr>
            <a:endParaRPr lang="en-US" sz="2100" dirty="0"/>
          </a:p>
        </p:txBody>
      </p:sp>
      <p:sp>
        <p:nvSpPr>
          <p:cNvPr id="43" name="Text 21">
            <a:extLst>
              <a:ext uri="{FF2B5EF4-FFF2-40B4-BE49-F238E27FC236}">
                <a16:creationId xmlns:a16="http://schemas.microsoft.com/office/drawing/2014/main" id="{0224A1C3-3AE7-FC15-88B9-00E1668D58E3}"/>
              </a:ext>
            </a:extLst>
          </p:cNvPr>
          <p:cNvSpPr/>
          <p:nvPr/>
        </p:nvSpPr>
        <p:spPr>
          <a:xfrm>
            <a:off x="10234308" y="6445846"/>
            <a:ext cx="4117737" cy="1031558"/>
          </a:xfrm>
          <a:prstGeom prst="rect">
            <a:avLst/>
          </a:prstGeom>
          <a:noFill/>
          <a:ln/>
        </p:spPr>
        <p:txBody>
          <a:bodyPr wrap="square" lIns="0" tIns="0" rIns="0" bIns="0" rtlCol="0" anchor="t"/>
          <a:lstStyle/>
          <a:p>
            <a:pPr marL="0" indent="0" algn="l">
              <a:lnSpc>
                <a:spcPts val="2700"/>
              </a:lnSpc>
              <a:buNone/>
            </a:pP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706279" y="1175742"/>
            <a:ext cx="6592967" cy="754142"/>
          </a:xfrm>
          <a:prstGeom prst="rect">
            <a:avLst/>
          </a:prstGeom>
          <a:noFill/>
          <a:ln/>
        </p:spPr>
        <p:txBody>
          <a:bodyPr wrap="none" lIns="0" tIns="0" rIns="0" bIns="0" rtlCol="0" anchor="t"/>
          <a:lstStyle/>
          <a:p>
            <a:pPr marL="0" indent="0" algn="l">
              <a:lnSpc>
                <a:spcPts val="5900"/>
              </a:lnSpc>
              <a:buNone/>
            </a:pPr>
            <a:r>
              <a:rPr lang="en-US" sz="4550" dirty="0">
                <a:latin typeface="Marcellus" pitchFamily="34" charset="0"/>
                <a:ea typeface="Marcellus" pitchFamily="34" charset="-122"/>
                <a:cs typeface="Marcellus" pitchFamily="34" charset="-120"/>
              </a:rPr>
              <a:t>Key Users &amp; Stakeholders</a:t>
            </a:r>
            <a:endParaRPr lang="en-US" sz="4550" dirty="0"/>
          </a:p>
        </p:txBody>
      </p:sp>
      <p:sp>
        <p:nvSpPr>
          <p:cNvPr id="4" name="Shape 2"/>
          <p:cNvSpPr/>
          <p:nvPr/>
        </p:nvSpPr>
        <p:spPr>
          <a:xfrm>
            <a:off x="706279" y="2232541"/>
            <a:ext cx="4271367" cy="2918936"/>
          </a:xfrm>
          <a:prstGeom prst="roundRect">
            <a:avLst>
              <a:gd name="adj" fmla="val 2904"/>
            </a:avLst>
          </a:prstGeom>
          <a:solidFill>
            <a:srgbClr val="FFFFF4"/>
          </a:solidFill>
          <a:ln w="22860">
            <a:solidFill>
              <a:schemeClr val="accent1"/>
            </a:solidFill>
            <a:prstDash val="solid"/>
          </a:ln>
        </p:spPr>
      </p:sp>
      <p:sp>
        <p:nvSpPr>
          <p:cNvPr id="5" name="Shape 3"/>
          <p:cNvSpPr/>
          <p:nvPr/>
        </p:nvSpPr>
        <p:spPr>
          <a:xfrm>
            <a:off x="930950" y="2457212"/>
            <a:ext cx="605433" cy="605433"/>
          </a:xfrm>
          <a:prstGeom prst="roundRect">
            <a:avLst>
              <a:gd name="adj" fmla="val 15101730"/>
            </a:avLst>
          </a:prstGeom>
          <a:solidFill>
            <a:schemeClr val="accent1"/>
          </a:solidFill>
          <a:ln/>
        </p:spPr>
      </p:sp>
      <p:pic>
        <p:nvPicPr>
          <p:cNvPr id="6" name="Image 0" descr="preencoded.png"/>
          <p:cNvPicPr>
            <a:picLocks noChangeAspect="1"/>
          </p:cNvPicPr>
          <p:nvPr/>
        </p:nvPicPr>
        <p:blipFill>
          <a:blip r:embed="rId3"/>
          <a:stretch>
            <a:fillRect/>
          </a:stretch>
        </p:blipFill>
        <p:spPr>
          <a:xfrm>
            <a:off x="1097399" y="2582823"/>
            <a:ext cx="272415" cy="354092"/>
          </a:xfrm>
          <a:prstGeom prst="rect">
            <a:avLst/>
          </a:prstGeom>
        </p:spPr>
      </p:pic>
      <p:sp>
        <p:nvSpPr>
          <p:cNvPr id="7" name="Text 4"/>
          <p:cNvSpPr/>
          <p:nvPr/>
        </p:nvSpPr>
        <p:spPr>
          <a:xfrm>
            <a:off x="930950" y="3264456"/>
            <a:ext cx="3043714" cy="377190"/>
          </a:xfrm>
          <a:prstGeom prst="rect">
            <a:avLst/>
          </a:prstGeom>
          <a:noFill/>
          <a:ln/>
        </p:spPr>
        <p:txBody>
          <a:bodyPr wrap="none" lIns="0" tIns="0" rIns="0" bIns="0" rtlCol="0" anchor="t"/>
          <a:lstStyle/>
          <a:p>
            <a:pPr marL="0" indent="0" algn="l">
              <a:lnSpc>
                <a:spcPts val="2950"/>
              </a:lnSpc>
              <a:buNone/>
            </a:pPr>
            <a:r>
              <a:rPr lang="en-US" sz="2250" dirty="0">
                <a:latin typeface="Marcellus" pitchFamily="34" charset="0"/>
                <a:ea typeface="Marcellus" pitchFamily="34" charset="-122"/>
                <a:cs typeface="Marcellus" pitchFamily="34" charset="-120"/>
              </a:rPr>
              <a:t>Primary Users: Students</a:t>
            </a:r>
            <a:endParaRPr lang="en-US" sz="2250" dirty="0"/>
          </a:p>
        </p:txBody>
      </p:sp>
      <p:sp>
        <p:nvSpPr>
          <p:cNvPr id="8" name="Text 5"/>
          <p:cNvSpPr/>
          <p:nvPr/>
        </p:nvSpPr>
        <p:spPr>
          <a:xfrm>
            <a:off x="930950" y="3762732"/>
            <a:ext cx="3822025" cy="786884"/>
          </a:xfrm>
          <a:prstGeom prst="rect">
            <a:avLst/>
          </a:prstGeom>
          <a:noFill/>
          <a:ln/>
        </p:spPr>
        <p:txBody>
          <a:bodyPr wrap="square" lIns="0" tIns="0" rIns="0" bIns="0" rtlCol="0" anchor="t"/>
          <a:lstStyle/>
          <a:p>
            <a:pPr marL="0" indent="0" algn="l">
              <a:lnSpc>
                <a:spcPts val="2050"/>
              </a:lnSpc>
              <a:buNone/>
            </a:pPr>
            <a:r>
              <a:rPr lang="en-US" sz="1550" dirty="0">
                <a:latin typeface="Montserrat" pitchFamily="34" charset="0"/>
                <a:ea typeface="Montserrat" pitchFamily="34" charset="-122"/>
                <a:cs typeface="Montserrat" pitchFamily="34" charset="-120"/>
              </a:rPr>
              <a:t>Directly benefit from easy event registration, smart scheduling, and enhanced sports participation.</a:t>
            </a:r>
            <a:endParaRPr lang="en-US" sz="1550" dirty="0"/>
          </a:p>
        </p:txBody>
      </p:sp>
      <p:sp>
        <p:nvSpPr>
          <p:cNvPr id="9" name="Shape 6"/>
          <p:cNvSpPr/>
          <p:nvPr/>
        </p:nvSpPr>
        <p:spPr>
          <a:xfrm>
            <a:off x="5179457" y="2232541"/>
            <a:ext cx="4271367" cy="2918936"/>
          </a:xfrm>
          <a:prstGeom prst="roundRect">
            <a:avLst>
              <a:gd name="adj" fmla="val 2904"/>
            </a:avLst>
          </a:prstGeom>
          <a:solidFill>
            <a:srgbClr val="FFFFF4"/>
          </a:solidFill>
          <a:ln w="22860">
            <a:solidFill>
              <a:schemeClr val="accent1"/>
            </a:solidFill>
            <a:prstDash val="solid"/>
          </a:ln>
        </p:spPr>
      </p:sp>
      <p:sp>
        <p:nvSpPr>
          <p:cNvPr id="10" name="Shape 7"/>
          <p:cNvSpPr/>
          <p:nvPr/>
        </p:nvSpPr>
        <p:spPr>
          <a:xfrm>
            <a:off x="5404128" y="2457212"/>
            <a:ext cx="605433" cy="605433"/>
          </a:xfrm>
          <a:prstGeom prst="roundRect">
            <a:avLst>
              <a:gd name="adj" fmla="val 15101730"/>
            </a:avLst>
          </a:prstGeom>
          <a:solidFill>
            <a:schemeClr val="accent1"/>
          </a:solidFill>
          <a:ln/>
        </p:spPr>
      </p:sp>
      <p:pic>
        <p:nvPicPr>
          <p:cNvPr id="11" name="Image 1" descr="preencoded.png"/>
          <p:cNvPicPr>
            <a:picLocks noChangeAspect="1"/>
          </p:cNvPicPr>
          <p:nvPr/>
        </p:nvPicPr>
        <p:blipFill>
          <a:blip r:embed="rId4"/>
          <a:stretch>
            <a:fillRect/>
          </a:stretch>
        </p:blipFill>
        <p:spPr>
          <a:xfrm>
            <a:off x="5570577" y="2582823"/>
            <a:ext cx="272415" cy="354092"/>
          </a:xfrm>
          <a:prstGeom prst="rect">
            <a:avLst/>
          </a:prstGeom>
        </p:spPr>
      </p:pic>
      <p:sp>
        <p:nvSpPr>
          <p:cNvPr id="12" name="Text 8"/>
          <p:cNvSpPr/>
          <p:nvPr/>
        </p:nvSpPr>
        <p:spPr>
          <a:xfrm>
            <a:off x="5404128" y="3264456"/>
            <a:ext cx="3016210" cy="377190"/>
          </a:xfrm>
          <a:prstGeom prst="rect">
            <a:avLst/>
          </a:prstGeom>
          <a:noFill/>
          <a:ln/>
        </p:spPr>
        <p:txBody>
          <a:bodyPr wrap="none" lIns="0" tIns="0" rIns="0" bIns="0" rtlCol="0" anchor="t"/>
          <a:lstStyle/>
          <a:p>
            <a:pPr marL="0" indent="0" algn="l">
              <a:lnSpc>
                <a:spcPts val="2950"/>
              </a:lnSpc>
              <a:buNone/>
            </a:pPr>
            <a:r>
              <a:rPr lang="en-US" sz="2250" dirty="0">
                <a:latin typeface="Marcellus" pitchFamily="34" charset="0"/>
                <a:ea typeface="Marcellus" pitchFamily="34" charset="-122"/>
                <a:cs typeface="Marcellus" pitchFamily="34" charset="-120"/>
              </a:rPr>
              <a:t>Primary Users: Coaches</a:t>
            </a:r>
            <a:endParaRPr lang="en-US" sz="2250" dirty="0"/>
          </a:p>
        </p:txBody>
      </p:sp>
      <p:sp>
        <p:nvSpPr>
          <p:cNvPr id="13" name="Text 9"/>
          <p:cNvSpPr/>
          <p:nvPr/>
        </p:nvSpPr>
        <p:spPr>
          <a:xfrm>
            <a:off x="5404128" y="3762732"/>
            <a:ext cx="3822025" cy="786884"/>
          </a:xfrm>
          <a:prstGeom prst="rect">
            <a:avLst/>
          </a:prstGeom>
          <a:noFill/>
          <a:ln/>
        </p:spPr>
        <p:txBody>
          <a:bodyPr wrap="square" lIns="0" tIns="0" rIns="0" bIns="0" rtlCol="0" anchor="t"/>
          <a:lstStyle/>
          <a:p>
            <a:pPr marL="0" indent="0" algn="l">
              <a:lnSpc>
                <a:spcPts val="2050"/>
              </a:lnSpc>
              <a:buNone/>
            </a:pPr>
            <a:r>
              <a:rPr lang="en-US" sz="1550" dirty="0">
                <a:latin typeface="Montserrat" pitchFamily="34" charset="0"/>
                <a:ea typeface="Montserrat" pitchFamily="34" charset="-122"/>
                <a:cs typeface="Montserrat" pitchFamily="34" charset="-120"/>
              </a:rPr>
              <a:t>Streamlined team management, attendance tracking, and communication tools.</a:t>
            </a:r>
            <a:endParaRPr lang="en-US" sz="1550" dirty="0"/>
          </a:p>
        </p:txBody>
      </p:sp>
      <p:sp>
        <p:nvSpPr>
          <p:cNvPr id="14" name="Shape 10"/>
          <p:cNvSpPr/>
          <p:nvPr/>
        </p:nvSpPr>
        <p:spPr>
          <a:xfrm>
            <a:off x="9652635" y="2232541"/>
            <a:ext cx="4271367" cy="2918936"/>
          </a:xfrm>
          <a:prstGeom prst="roundRect">
            <a:avLst>
              <a:gd name="adj" fmla="val 2904"/>
            </a:avLst>
          </a:prstGeom>
          <a:solidFill>
            <a:srgbClr val="FFFFF4"/>
          </a:solidFill>
          <a:ln w="22860">
            <a:solidFill>
              <a:schemeClr val="accent1"/>
            </a:solidFill>
            <a:prstDash val="solid"/>
          </a:ln>
        </p:spPr>
      </p:sp>
      <p:sp>
        <p:nvSpPr>
          <p:cNvPr id="15" name="Shape 11"/>
          <p:cNvSpPr/>
          <p:nvPr/>
        </p:nvSpPr>
        <p:spPr>
          <a:xfrm>
            <a:off x="9877306" y="2457212"/>
            <a:ext cx="605433" cy="605433"/>
          </a:xfrm>
          <a:prstGeom prst="roundRect">
            <a:avLst>
              <a:gd name="adj" fmla="val 15101730"/>
            </a:avLst>
          </a:prstGeom>
          <a:solidFill>
            <a:schemeClr val="accent1"/>
          </a:solidFill>
          <a:ln/>
        </p:spPr>
      </p:sp>
      <p:pic>
        <p:nvPicPr>
          <p:cNvPr id="16" name="Image 2" descr="preencoded.png"/>
          <p:cNvPicPr>
            <a:picLocks noChangeAspect="1"/>
          </p:cNvPicPr>
          <p:nvPr/>
        </p:nvPicPr>
        <p:blipFill>
          <a:blip r:embed="rId5"/>
          <a:stretch>
            <a:fillRect/>
          </a:stretch>
        </p:blipFill>
        <p:spPr>
          <a:xfrm>
            <a:off x="10043755" y="2582823"/>
            <a:ext cx="272415" cy="354092"/>
          </a:xfrm>
          <a:prstGeom prst="rect">
            <a:avLst/>
          </a:prstGeom>
        </p:spPr>
      </p:pic>
      <p:sp>
        <p:nvSpPr>
          <p:cNvPr id="17" name="Text 12"/>
          <p:cNvSpPr/>
          <p:nvPr/>
        </p:nvSpPr>
        <p:spPr>
          <a:xfrm>
            <a:off x="9877306" y="3264456"/>
            <a:ext cx="3822025" cy="754380"/>
          </a:xfrm>
          <a:prstGeom prst="rect">
            <a:avLst/>
          </a:prstGeom>
          <a:noFill/>
          <a:ln/>
        </p:spPr>
        <p:txBody>
          <a:bodyPr wrap="square" lIns="0" tIns="0" rIns="0" bIns="0" rtlCol="0" anchor="t"/>
          <a:lstStyle/>
          <a:p>
            <a:pPr>
              <a:lnSpc>
                <a:spcPts val="2950"/>
              </a:lnSpc>
            </a:pPr>
            <a:r>
              <a:rPr lang="en-US" sz="2250" dirty="0">
                <a:latin typeface="Marcellus" pitchFamily="34" charset="0"/>
                <a:ea typeface="Marcellus" pitchFamily="34" charset="-122"/>
                <a:cs typeface="Marcellus" pitchFamily="34" charset="-120"/>
              </a:rPr>
              <a:t>Secondary Users: Event Organizers</a:t>
            </a:r>
            <a:endParaRPr lang="en-US" sz="2250" dirty="0"/>
          </a:p>
        </p:txBody>
      </p:sp>
      <p:sp>
        <p:nvSpPr>
          <p:cNvPr id="18" name="Text 13"/>
          <p:cNvSpPr/>
          <p:nvPr/>
        </p:nvSpPr>
        <p:spPr>
          <a:xfrm>
            <a:off x="9877306" y="4139922"/>
            <a:ext cx="3822025" cy="786884"/>
          </a:xfrm>
          <a:prstGeom prst="rect">
            <a:avLst/>
          </a:prstGeom>
          <a:noFill/>
          <a:ln/>
        </p:spPr>
        <p:txBody>
          <a:bodyPr wrap="square" lIns="0" tIns="0" rIns="0" bIns="0" rtlCol="0" anchor="t"/>
          <a:lstStyle/>
          <a:p>
            <a:pPr marL="0" indent="0" algn="l">
              <a:lnSpc>
                <a:spcPts val="2050"/>
              </a:lnSpc>
              <a:buNone/>
            </a:pPr>
            <a:r>
              <a:rPr lang="en-US" sz="1550" dirty="0">
                <a:latin typeface="Montserrat" pitchFamily="34" charset="0"/>
                <a:ea typeface="Montserrat" pitchFamily="34" charset="-122"/>
                <a:cs typeface="Montserrat" pitchFamily="34" charset="-120"/>
              </a:rPr>
              <a:t>Efficient event creation, venue booking, and participant management for seamless execution.</a:t>
            </a:r>
            <a:endParaRPr lang="en-US" sz="1550" dirty="0"/>
          </a:p>
        </p:txBody>
      </p:sp>
      <p:sp>
        <p:nvSpPr>
          <p:cNvPr id="19" name="Shape 14"/>
          <p:cNvSpPr/>
          <p:nvPr/>
        </p:nvSpPr>
        <p:spPr>
          <a:xfrm>
            <a:off x="706279" y="5353288"/>
            <a:ext cx="6507956" cy="2279452"/>
          </a:xfrm>
          <a:prstGeom prst="roundRect">
            <a:avLst>
              <a:gd name="adj" fmla="val 3719"/>
            </a:avLst>
          </a:prstGeom>
          <a:solidFill>
            <a:srgbClr val="FFFFF4"/>
          </a:solidFill>
          <a:ln w="22860">
            <a:solidFill>
              <a:schemeClr val="accent1"/>
            </a:solidFill>
            <a:prstDash val="solid"/>
          </a:ln>
        </p:spPr>
      </p:sp>
      <p:sp>
        <p:nvSpPr>
          <p:cNvPr id="20" name="Shape 15"/>
          <p:cNvSpPr/>
          <p:nvPr/>
        </p:nvSpPr>
        <p:spPr>
          <a:xfrm>
            <a:off x="930950" y="5577959"/>
            <a:ext cx="605433" cy="605433"/>
          </a:xfrm>
          <a:prstGeom prst="roundRect">
            <a:avLst>
              <a:gd name="adj" fmla="val 15101730"/>
            </a:avLst>
          </a:prstGeom>
          <a:solidFill>
            <a:schemeClr val="accent1"/>
          </a:solidFill>
          <a:ln/>
        </p:spPr>
      </p:sp>
      <p:pic>
        <p:nvPicPr>
          <p:cNvPr id="21" name="Image 3" descr="preencoded.png"/>
          <p:cNvPicPr>
            <a:picLocks noChangeAspect="1"/>
          </p:cNvPicPr>
          <p:nvPr/>
        </p:nvPicPr>
        <p:blipFill>
          <a:blip r:embed="rId6"/>
          <a:stretch>
            <a:fillRect/>
          </a:stretch>
        </p:blipFill>
        <p:spPr>
          <a:xfrm>
            <a:off x="1097399" y="5744408"/>
            <a:ext cx="272415" cy="272415"/>
          </a:xfrm>
          <a:prstGeom prst="rect">
            <a:avLst/>
          </a:prstGeom>
        </p:spPr>
      </p:pic>
      <p:sp>
        <p:nvSpPr>
          <p:cNvPr id="22" name="Text 16"/>
          <p:cNvSpPr/>
          <p:nvPr/>
        </p:nvSpPr>
        <p:spPr>
          <a:xfrm>
            <a:off x="930950" y="6385203"/>
            <a:ext cx="3419713" cy="377190"/>
          </a:xfrm>
          <a:prstGeom prst="rect">
            <a:avLst/>
          </a:prstGeom>
          <a:noFill/>
          <a:ln/>
        </p:spPr>
        <p:txBody>
          <a:bodyPr wrap="none" lIns="0" tIns="0" rIns="0" bIns="0" rtlCol="0" anchor="t"/>
          <a:lstStyle/>
          <a:p>
            <a:pPr marL="0" indent="0" algn="l">
              <a:lnSpc>
                <a:spcPts val="2950"/>
              </a:lnSpc>
              <a:buNone/>
            </a:pPr>
            <a:r>
              <a:rPr lang="en-US" sz="2250" dirty="0">
                <a:latin typeface="Marcellus" pitchFamily="34" charset="0"/>
                <a:ea typeface="Marcellus" pitchFamily="34" charset="-122"/>
                <a:cs typeface="Marcellus" pitchFamily="34" charset="-120"/>
              </a:rPr>
              <a:t>Secondary Users: Sponsors</a:t>
            </a:r>
            <a:endParaRPr lang="en-US" sz="2250" dirty="0"/>
          </a:p>
        </p:txBody>
      </p:sp>
      <p:sp>
        <p:nvSpPr>
          <p:cNvPr id="23" name="Text 17"/>
          <p:cNvSpPr/>
          <p:nvPr/>
        </p:nvSpPr>
        <p:spPr>
          <a:xfrm>
            <a:off x="930950" y="6883479"/>
            <a:ext cx="6058614" cy="524589"/>
          </a:xfrm>
          <a:prstGeom prst="rect">
            <a:avLst/>
          </a:prstGeom>
          <a:noFill/>
          <a:ln/>
        </p:spPr>
        <p:txBody>
          <a:bodyPr wrap="square" lIns="0" tIns="0" rIns="0" bIns="0" rtlCol="0" anchor="t"/>
          <a:lstStyle/>
          <a:p>
            <a:pPr marL="0" indent="0" algn="l">
              <a:lnSpc>
                <a:spcPts val="2050"/>
              </a:lnSpc>
              <a:buNone/>
            </a:pPr>
            <a:r>
              <a:rPr lang="en-US" sz="1550" dirty="0">
                <a:latin typeface="Montserrat" pitchFamily="34" charset="0"/>
                <a:ea typeface="Montserrat" pitchFamily="34" charset="-122"/>
                <a:cs typeface="Montserrat" pitchFamily="34" charset="-120"/>
              </a:rPr>
              <a:t>Gain visibility and engagement opportunities through campus sports events.</a:t>
            </a:r>
            <a:endParaRPr lang="en-US" sz="1550" dirty="0"/>
          </a:p>
        </p:txBody>
      </p:sp>
      <p:sp>
        <p:nvSpPr>
          <p:cNvPr id="24" name="Shape 18"/>
          <p:cNvSpPr/>
          <p:nvPr/>
        </p:nvSpPr>
        <p:spPr>
          <a:xfrm>
            <a:off x="7416046" y="5353288"/>
            <a:ext cx="6507956" cy="2279452"/>
          </a:xfrm>
          <a:prstGeom prst="roundRect">
            <a:avLst>
              <a:gd name="adj" fmla="val 3719"/>
            </a:avLst>
          </a:prstGeom>
          <a:solidFill>
            <a:srgbClr val="FFFFF4"/>
          </a:solidFill>
          <a:ln w="22860">
            <a:solidFill>
              <a:schemeClr val="accent1"/>
            </a:solidFill>
            <a:prstDash val="solid"/>
          </a:ln>
        </p:spPr>
      </p:sp>
      <p:sp>
        <p:nvSpPr>
          <p:cNvPr id="25" name="Shape 19"/>
          <p:cNvSpPr/>
          <p:nvPr/>
        </p:nvSpPr>
        <p:spPr>
          <a:xfrm>
            <a:off x="7640717" y="5577959"/>
            <a:ext cx="605433" cy="605433"/>
          </a:xfrm>
          <a:prstGeom prst="roundRect">
            <a:avLst>
              <a:gd name="adj" fmla="val 15101730"/>
            </a:avLst>
          </a:prstGeom>
          <a:solidFill>
            <a:schemeClr val="accent1"/>
          </a:solidFill>
          <a:ln/>
        </p:spPr>
      </p:sp>
      <p:pic>
        <p:nvPicPr>
          <p:cNvPr id="26" name="Image 4" descr="preencoded.png"/>
          <p:cNvPicPr>
            <a:picLocks noChangeAspect="1"/>
          </p:cNvPicPr>
          <p:nvPr/>
        </p:nvPicPr>
        <p:blipFill>
          <a:blip r:embed="rId7"/>
          <a:stretch>
            <a:fillRect/>
          </a:stretch>
        </p:blipFill>
        <p:spPr>
          <a:xfrm>
            <a:off x="7807166" y="5703570"/>
            <a:ext cx="272415" cy="354092"/>
          </a:xfrm>
          <a:prstGeom prst="rect">
            <a:avLst/>
          </a:prstGeom>
        </p:spPr>
      </p:pic>
      <p:sp>
        <p:nvSpPr>
          <p:cNvPr id="27" name="Text 20"/>
          <p:cNvSpPr/>
          <p:nvPr/>
        </p:nvSpPr>
        <p:spPr>
          <a:xfrm>
            <a:off x="7640717" y="6385203"/>
            <a:ext cx="5292209" cy="377190"/>
          </a:xfrm>
          <a:prstGeom prst="rect">
            <a:avLst/>
          </a:prstGeom>
          <a:noFill/>
          <a:ln/>
        </p:spPr>
        <p:txBody>
          <a:bodyPr wrap="none" lIns="0" tIns="0" rIns="0" bIns="0" rtlCol="0" anchor="t"/>
          <a:lstStyle/>
          <a:p>
            <a:pPr>
              <a:lnSpc>
                <a:spcPts val="2950"/>
              </a:lnSpc>
            </a:pPr>
            <a:r>
              <a:rPr lang="en-US" sz="2250" dirty="0">
                <a:latin typeface="Marcellus" pitchFamily="34" charset="0"/>
                <a:ea typeface="Marcellus" pitchFamily="34" charset="-122"/>
                <a:cs typeface="Marcellus" pitchFamily="34" charset="-120"/>
              </a:rPr>
              <a:t>Primary Users: College Administration</a:t>
            </a:r>
            <a:endParaRPr lang="en-US" sz="2250" dirty="0"/>
          </a:p>
        </p:txBody>
      </p:sp>
      <p:sp>
        <p:nvSpPr>
          <p:cNvPr id="28" name="Text 21"/>
          <p:cNvSpPr/>
          <p:nvPr/>
        </p:nvSpPr>
        <p:spPr>
          <a:xfrm>
            <a:off x="7640717" y="6883479"/>
            <a:ext cx="6058614" cy="524589"/>
          </a:xfrm>
          <a:prstGeom prst="rect">
            <a:avLst/>
          </a:prstGeom>
          <a:noFill/>
          <a:ln/>
        </p:spPr>
        <p:txBody>
          <a:bodyPr wrap="square" lIns="0" tIns="0" rIns="0" bIns="0" rtlCol="0" anchor="t"/>
          <a:lstStyle/>
          <a:p>
            <a:pPr marL="0" indent="0" algn="l">
              <a:lnSpc>
                <a:spcPts val="2050"/>
              </a:lnSpc>
              <a:buNone/>
            </a:pPr>
            <a:r>
              <a:rPr lang="en-US" sz="1550" dirty="0">
                <a:latin typeface="Montserrat" pitchFamily="34" charset="0"/>
                <a:ea typeface="Montserrat" pitchFamily="34" charset="-122"/>
                <a:cs typeface="Montserrat" pitchFamily="34" charset="-120"/>
              </a:rPr>
              <a:t>Access to centralized data, reporting, and improved resource allocation.</a:t>
            </a:r>
            <a:endParaRPr lang="en-US" sz="1550" dirty="0"/>
          </a:p>
        </p:txBody>
      </p:sp>
    </p:spTree>
    <p:extLst>
      <p:ext uri="{BB962C8B-B14F-4D97-AF65-F5344CB8AC3E}">
        <p14:creationId xmlns:p14="http://schemas.microsoft.com/office/powerpoint/2010/main" val="409446863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mplate>
  <TotalTime>280</TotalTime>
  <Words>2447</Words>
  <Application>Microsoft Office PowerPoint</Application>
  <PresentationFormat>Custom</PresentationFormat>
  <Paragraphs>291</Paragraphs>
  <Slides>30</Slides>
  <Notes>23</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30</vt:i4>
      </vt:variant>
    </vt:vector>
  </HeadingPairs>
  <TitlesOfParts>
    <vt:vector size="46" baseType="lpstr">
      <vt:lpstr>Nobile</vt:lpstr>
      <vt:lpstr>Fraunces Extra Bold</vt:lpstr>
      <vt:lpstr>Bookman Old Style</vt:lpstr>
      <vt:lpstr>Wingdings 3</vt:lpstr>
      <vt:lpstr>Open Sans</vt:lpstr>
      <vt:lpstr>DM Sans Semi Bold</vt:lpstr>
      <vt:lpstr>Arimo Bold</vt:lpstr>
      <vt:lpstr>Open Sans Bold</vt:lpstr>
      <vt:lpstr>Montserrat</vt:lpstr>
      <vt:lpstr>Times New Roman</vt:lpstr>
      <vt:lpstr>Consolas</vt:lpstr>
      <vt:lpstr>Inter Medium</vt:lpstr>
      <vt:lpstr>Arial</vt:lpstr>
      <vt:lpstr>Marcellus</vt:lpstr>
      <vt:lpstr>Trebuchet MS</vt:lpstr>
      <vt:lpstr>Facet</vt:lpstr>
      <vt:lpstr>PowerPoint Presentation</vt:lpstr>
      <vt:lpstr>Motivation</vt:lpstr>
      <vt:lpstr>PowerPoint Presentation</vt:lpstr>
      <vt:lpstr>PowerPoint Presentation</vt:lpstr>
      <vt:lpstr>Literature Review </vt:lpstr>
      <vt:lpstr>PowerPoint Presentation</vt:lpstr>
      <vt:lpstr>System Architecture</vt:lpstr>
      <vt:lpstr>PowerPoint Presentation</vt:lpstr>
      <vt:lpstr>PowerPoint Presentation</vt:lpstr>
      <vt:lpstr>PowerPoint Presentation</vt:lpstr>
      <vt:lpstr>PowerPoint Presentation</vt:lpstr>
      <vt:lpstr>PowerPoint Presentation</vt:lpstr>
      <vt:lpstr>PowerPoint Presentation</vt:lpstr>
      <vt:lpstr>Time 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ADMIN</dc:creator>
  <cp:lastModifiedBy>Shanatnu Jaigude</cp:lastModifiedBy>
  <cp:revision>16</cp:revision>
  <dcterms:created xsi:type="dcterms:W3CDTF">2025-09-15T05:45:28Z</dcterms:created>
  <dcterms:modified xsi:type="dcterms:W3CDTF">2025-11-12T09:28:39Z</dcterms:modified>
</cp:coreProperties>
</file>